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6"/>
  </p:notesMasterIdLst>
  <p:handoutMasterIdLst>
    <p:handoutMasterId r:id="rId37"/>
  </p:handoutMasterIdLst>
  <p:sldIdLst>
    <p:sldId id="433" r:id="rId2"/>
    <p:sldId id="489" r:id="rId3"/>
    <p:sldId id="632" r:id="rId4"/>
    <p:sldId id="636" r:id="rId5"/>
    <p:sldId id="640" r:id="rId6"/>
    <p:sldId id="641" r:id="rId7"/>
    <p:sldId id="642" r:id="rId8"/>
    <p:sldId id="643" r:id="rId9"/>
    <p:sldId id="644" r:id="rId10"/>
    <p:sldId id="645" r:id="rId11"/>
    <p:sldId id="646" r:id="rId12"/>
    <p:sldId id="647" r:id="rId13"/>
    <p:sldId id="648" r:id="rId14"/>
    <p:sldId id="649" r:id="rId15"/>
    <p:sldId id="633" r:id="rId16"/>
    <p:sldId id="637" r:id="rId17"/>
    <p:sldId id="650" r:id="rId18"/>
    <p:sldId id="651" r:id="rId19"/>
    <p:sldId id="652" r:id="rId20"/>
    <p:sldId id="634" r:id="rId21"/>
    <p:sldId id="638" r:id="rId22"/>
    <p:sldId id="653" r:id="rId23"/>
    <p:sldId id="654" r:id="rId24"/>
    <p:sldId id="655" r:id="rId25"/>
    <p:sldId id="656" r:id="rId26"/>
    <p:sldId id="635" r:id="rId27"/>
    <p:sldId id="657" r:id="rId28"/>
    <p:sldId id="639" r:id="rId29"/>
    <p:sldId id="658" r:id="rId30"/>
    <p:sldId id="660" r:id="rId31"/>
    <p:sldId id="659" r:id="rId32"/>
    <p:sldId id="661" r:id="rId33"/>
    <p:sldId id="662" r:id="rId34"/>
    <p:sldId id="58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63" userDrawn="1">
          <p15:clr>
            <a:srgbClr val="A4A3A4"/>
          </p15:clr>
        </p15:guide>
        <p15:guide id="2" pos="724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g-Ping Fan" initials="DF" lastIdx="1" clrIdx="0">
    <p:extLst>
      <p:ext uri="{19B8F6BF-5375-455C-9EA6-DF929625EA0E}">
        <p15:presenceInfo xmlns:p15="http://schemas.microsoft.com/office/powerpoint/2012/main" userId="916dd0342d1f25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FF"/>
    <a:srgbClr val="00B0F0"/>
    <a:srgbClr val="FF66CC"/>
    <a:srgbClr val="4285F4"/>
    <a:srgbClr val="994377"/>
    <a:srgbClr val="31569F"/>
    <a:srgbClr val="010534"/>
    <a:srgbClr val="184D15"/>
    <a:srgbClr val="154061"/>
    <a:srgbClr val="F5EB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77" autoAdjust="0"/>
    <p:restoredTop sz="65625" autoAdjust="0"/>
  </p:normalViewPr>
  <p:slideViewPr>
    <p:cSldViewPr snapToGrid="0" showGuides="1">
      <p:cViewPr>
        <p:scale>
          <a:sx n="75" d="100"/>
          <a:sy n="75" d="100"/>
        </p:scale>
        <p:origin x="1236" y="-8"/>
      </p:cViewPr>
      <p:guideLst>
        <p:guide orient="horz" pos="2863"/>
        <p:guide pos="7242"/>
      </p:guideLst>
    </p:cSldViewPr>
  </p:slideViewPr>
  <p:outlineViewPr>
    <p:cViewPr>
      <p:scale>
        <a:sx n="33" d="100"/>
        <a:sy n="33" d="100"/>
      </p:scale>
      <p:origin x="0" y="-864"/>
    </p:cViewPr>
  </p:outlineViewPr>
  <p:notesTextViewPr>
    <p:cViewPr>
      <p:scale>
        <a:sx n="100" d="100"/>
        <a:sy n="100" d="100"/>
      </p:scale>
      <p:origin x="0" y="0"/>
    </p:cViewPr>
  </p:notesTextViewPr>
  <p:sorterViewPr>
    <p:cViewPr>
      <p:scale>
        <a:sx n="100" d="100"/>
        <a:sy n="100" d="100"/>
      </p:scale>
      <p:origin x="0" y="-582"/>
    </p:cViewPr>
  </p:sorterViewPr>
  <p:notesViewPr>
    <p:cSldViewPr snapToGrid="0">
      <p:cViewPr varScale="1">
        <p:scale>
          <a:sx n="62" d="100"/>
          <a:sy n="62" d="100"/>
        </p:scale>
        <p:origin x="3524"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663B00-1DE7-4134-8813-3B1BAF76C332}" type="datetimeFigureOut">
              <a:rPr lang="zh-CN" altLang="en-US" smtClean="0"/>
              <a:pPr/>
              <a:t>2022/1/5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42E0A2-24CA-42FE-9A7F-820D2E60051C}" type="slidenum">
              <a:rPr lang="zh-CN" altLang="en-US" smtClean="0"/>
              <a:pPr/>
              <a:t>‹#›</a:t>
            </a:fld>
            <a:endParaRPr lang="zh-CN" altLang="en-US"/>
          </a:p>
        </p:txBody>
      </p:sp>
    </p:spTree>
    <p:extLst>
      <p:ext uri="{BB962C8B-B14F-4D97-AF65-F5344CB8AC3E}">
        <p14:creationId xmlns:p14="http://schemas.microsoft.com/office/powerpoint/2010/main" val="277096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1F495-74E9-4288-BD84-EAB7C8276C16}" type="datetimeFigureOut">
              <a:rPr lang="zh-CN" altLang="en-US" smtClean="0"/>
              <a:pPr/>
              <a:t>2022/1/5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FAA83-E6B8-4D32-8423-CC721066AA57}" type="slidenum">
              <a:rPr lang="zh-CN" altLang="en-US" smtClean="0"/>
              <a:pPr/>
              <a:t>‹#›</a:t>
            </a:fld>
            <a:endParaRPr lang="zh-CN" altLang="en-US"/>
          </a:p>
        </p:txBody>
      </p:sp>
    </p:spTree>
    <p:extLst>
      <p:ext uri="{BB962C8B-B14F-4D97-AF65-F5344CB8AC3E}">
        <p14:creationId xmlns:p14="http://schemas.microsoft.com/office/powerpoint/2010/main" val="33417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dirty="0" smtClean="0"/>
              <a:t>大家</a:t>
            </a:r>
            <a:r>
              <a:rPr lang="zh-CN" altLang="en-US" dirty="0"/>
              <a:t>好</a:t>
            </a:r>
            <a:r>
              <a:rPr lang="zh-CN" altLang="en-US" dirty="0" smtClean="0"/>
              <a:t>！今天我交流的题目是</a:t>
            </a:r>
            <a:endParaRPr lang="en-US" altLang="zh-CN" dirty="0" smtClean="0"/>
          </a:p>
          <a:p>
            <a:pPr marL="0" lvl="0" indent="0" algn="l" rtl="0">
              <a:spcBef>
                <a:spcPts val="0"/>
              </a:spcBef>
              <a:spcAft>
                <a:spcPts val="0"/>
              </a:spcAft>
              <a:buNone/>
            </a:pPr>
            <a:r>
              <a:rPr lang="en-US" altLang="zh-CN" dirty="0" smtClean="0"/>
              <a:t>《</a:t>
            </a:r>
            <a:r>
              <a:rPr kumimoji="0" lang="zh-CN" altLang="en-US" sz="4800" b="0" i="0" u="none" strike="noStrike" kern="1200" cap="none" spc="600" normalizeH="0" baseline="0" noProof="0" dirty="0" smtClean="0">
                <a:ln>
                  <a:noFill/>
                </a:ln>
                <a:solidFill>
                  <a:prstClr val="white"/>
                </a:solidFill>
                <a:effectLst/>
                <a:uLnTx/>
                <a:uFillTx/>
                <a:latin typeface="Lato"/>
                <a:ea typeface="Lato"/>
                <a:cs typeface="Lato"/>
                <a:sym typeface="Lato"/>
              </a:rPr>
              <a:t>字塔视觉特征变换网络及其应用</a:t>
            </a:r>
            <a:r>
              <a:rPr lang="en-US" altLang="zh-CN" dirty="0" smtClean="0"/>
              <a:t>》</a:t>
            </a:r>
            <a:endParaRPr lang="en-US" altLang="zh-CN" baseline="0" dirty="0"/>
          </a:p>
          <a:p>
            <a:endParaRPr lang="en-US" altLang="zh-CN" baseline="0" dirty="0"/>
          </a:p>
          <a:p>
            <a:pPr marL="0" lvl="0" indent="0" algn="l" rtl="0">
              <a:spcBef>
                <a:spcPts val="0"/>
              </a:spcBef>
              <a:spcAft>
                <a:spcPts val="0"/>
              </a:spcAft>
              <a:buNone/>
            </a:pPr>
            <a:endParaRPr lang="en-US" altLang="zh-CN" dirty="0"/>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baseline="0" dirty="0"/>
          </a:p>
        </p:txBody>
      </p:sp>
    </p:spTree>
    <p:extLst>
      <p:ext uri="{BB962C8B-B14F-4D97-AF65-F5344CB8AC3E}">
        <p14:creationId xmlns:p14="http://schemas.microsoft.com/office/powerpoint/2010/main" val="2670417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怎么去把</a:t>
            </a:r>
            <a:r>
              <a:rPr kumimoji="1" lang="en-US" altLang="zh-CN" dirty="0" err="1" smtClean="0"/>
              <a:t>pvt</a:t>
            </a:r>
            <a:r>
              <a:rPr kumimoji="1" lang="zh-CN" altLang="en-US" dirty="0" smtClean="0"/>
              <a:t>用到检测</a:t>
            </a:r>
            <a:r>
              <a:rPr kumimoji="1" lang="en-US" altLang="zh-CN" dirty="0" smtClean="0"/>
              <a:t>/</a:t>
            </a:r>
            <a:r>
              <a:rPr kumimoji="1" lang="zh-CN" altLang="en-US" dirty="0" smtClean="0"/>
              <a:t>分割里面呢？</a:t>
            </a:r>
            <a:endParaRPr kumimoji="1" lang="en-US" altLang="zh-CN" dirty="0" smtClean="0"/>
          </a:p>
          <a:p>
            <a:endParaRPr kumimoji="1" lang="en-US" altLang="zh-CN" dirty="0" smtClean="0"/>
          </a:p>
          <a:p>
            <a:r>
              <a:rPr kumimoji="1" lang="zh-CN" altLang="en-US" dirty="0" smtClean="0"/>
              <a:t>我们都知道，大部分视觉任务都可以分为上面两个部分，骨干网络，和不同任务的头，比如检测头，分割头。。。</a:t>
            </a:r>
            <a:endParaRPr kumimoji="1" lang="en-US" altLang="zh-CN" dirty="0" smtClean="0"/>
          </a:p>
          <a:p>
            <a:endParaRPr kumimoji="1" lang="en-US" altLang="zh-CN" dirty="0" smtClean="0"/>
          </a:p>
          <a:p>
            <a:r>
              <a:rPr kumimoji="1" lang="zh-CN" altLang="en-US" dirty="0" smtClean="0"/>
              <a:t>所以将</a:t>
            </a:r>
            <a:r>
              <a:rPr kumimoji="1" lang="en-US" altLang="zh-CN" dirty="0" err="1" smtClean="0"/>
              <a:t>pvt</a:t>
            </a:r>
            <a:r>
              <a:rPr kumimoji="1" lang="zh-CN" altLang="en-US" dirty="0" smtClean="0"/>
              <a:t>用到检测和分割里面非常简单，只需要把骨干网络替换掉就行，</a:t>
            </a:r>
            <a:endParaRPr kumimoji="1" lang="en-US" altLang="zh-CN" dirty="0" smtClean="0"/>
          </a:p>
          <a:p>
            <a:endParaRPr kumimoji="1" lang="en-US" altLang="zh-CN" dirty="0" smtClean="0"/>
          </a:p>
          <a:p>
            <a:r>
              <a:rPr kumimoji="1" lang="zh-CN" altLang="en-US" dirty="0" smtClean="0"/>
              <a:t>因为如果把</a:t>
            </a:r>
            <a:r>
              <a:rPr kumimoji="1" lang="en-US" altLang="zh-CN" dirty="0" err="1" smtClean="0"/>
              <a:t>pvt</a:t>
            </a:r>
            <a:r>
              <a:rPr kumimoji="1" lang="zh-CN" altLang="en-US" dirty="0" smtClean="0"/>
              <a:t>的输入和输出与</a:t>
            </a:r>
            <a:r>
              <a:rPr kumimoji="1" lang="en-US" altLang="zh-CN" dirty="0" err="1" smtClean="0"/>
              <a:t>resnet</a:t>
            </a:r>
            <a:r>
              <a:rPr kumimoji="1" lang="zh-CN" altLang="en-US" dirty="0" smtClean="0"/>
              <a:t>完全保持一致，所以理论上</a:t>
            </a:r>
            <a:r>
              <a:rPr kumimoji="1" lang="en-US" altLang="zh-CN" dirty="0" err="1" smtClean="0"/>
              <a:t>resnet</a:t>
            </a:r>
            <a:r>
              <a:rPr kumimoji="1" lang="zh-CN" altLang="en-US" dirty="0" smtClean="0"/>
              <a:t>能做的事情，</a:t>
            </a:r>
            <a:r>
              <a:rPr kumimoji="1" lang="en-US" altLang="zh-CN" dirty="0" err="1" smtClean="0"/>
              <a:t>pvt</a:t>
            </a:r>
            <a:r>
              <a:rPr kumimoji="1" lang="zh-CN" altLang="en-US" dirty="0" smtClean="0"/>
              <a:t>也能做</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10</a:t>
            </a:fld>
            <a:endParaRPr lang="zh-CN" altLang="en-US"/>
          </a:p>
        </p:txBody>
      </p:sp>
    </p:spTree>
    <p:extLst>
      <p:ext uri="{BB962C8B-B14F-4D97-AF65-F5344CB8AC3E}">
        <p14:creationId xmlns:p14="http://schemas.microsoft.com/office/powerpoint/2010/main" val="397804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我们遵循的</a:t>
            </a:r>
            <a:r>
              <a:rPr kumimoji="1" lang="en-US" altLang="zh-CN" dirty="0" smtClean="0"/>
              <a:t>ResNet50</a:t>
            </a:r>
            <a:r>
              <a:rPr kumimoji="1" lang="zh-CN" altLang="en-US" dirty="0" smtClean="0"/>
              <a:t>的设计方式给</a:t>
            </a:r>
            <a:r>
              <a:rPr kumimoji="1" lang="en-US" altLang="zh-CN" dirty="0" smtClean="0"/>
              <a:t>PVT</a:t>
            </a:r>
            <a:r>
              <a:rPr kumimoji="1" lang="zh-CN" altLang="en-US" dirty="0" smtClean="0"/>
              <a:t>设置了一套超参数，</a:t>
            </a:r>
            <a:endParaRPr kumimoji="1" lang="en-US" altLang="zh-CN" dirty="0" smtClean="0"/>
          </a:p>
          <a:p>
            <a:endParaRPr kumimoji="1" lang="en-US" altLang="zh-CN" dirty="0" smtClean="0"/>
          </a:p>
          <a:p>
            <a:r>
              <a:rPr kumimoji="1" lang="zh-CN" altLang="en-US" dirty="0" smtClean="0"/>
              <a:t>总共有</a:t>
            </a:r>
            <a:r>
              <a:rPr kumimoji="1" lang="en-US" altLang="zh-CN" dirty="0" smtClean="0"/>
              <a:t>4</a:t>
            </a:r>
            <a:r>
              <a:rPr kumimoji="1" lang="zh-CN" altLang="en-US" dirty="0" smtClean="0"/>
              <a:t>个规模的模型，分别为</a:t>
            </a:r>
            <a:r>
              <a:rPr kumimoji="1" lang="en-US" altLang="zh-CN" dirty="0" smtClean="0"/>
              <a:t>tiny</a:t>
            </a:r>
            <a:r>
              <a:rPr kumimoji="1" lang="zh-CN" altLang="en-US" dirty="0" smtClean="0"/>
              <a:t>，</a:t>
            </a:r>
            <a:r>
              <a:rPr kumimoji="1" lang="en-US" altLang="zh-CN" dirty="0" smtClean="0"/>
              <a:t>small</a:t>
            </a:r>
            <a:r>
              <a:rPr kumimoji="1" lang="zh-CN" altLang="en-US" dirty="0" smtClean="0"/>
              <a:t>，</a:t>
            </a:r>
            <a:r>
              <a:rPr kumimoji="1" lang="en-US" altLang="zh-CN" dirty="0" smtClean="0"/>
              <a:t>medium</a:t>
            </a:r>
            <a:r>
              <a:rPr kumimoji="1" lang="zh-CN" altLang="en-US" dirty="0" smtClean="0"/>
              <a:t>和</a:t>
            </a:r>
            <a:r>
              <a:rPr kumimoji="1" lang="en-US" altLang="zh-CN" dirty="0" smtClean="0"/>
              <a:t>large</a:t>
            </a:r>
            <a:r>
              <a:rPr kumimoji="1" lang="zh-CN" altLang="en-US" dirty="0" smtClean="0"/>
              <a:t>。</a:t>
            </a:r>
            <a:endParaRPr kumimoji="1" lang="en-US" altLang="zh-CN" dirty="0" smtClean="0"/>
          </a:p>
          <a:p>
            <a:endParaRPr kumimoji="1" lang="en-US" altLang="zh-CN" dirty="0" smtClean="0"/>
          </a:p>
          <a:p>
            <a:r>
              <a:rPr kumimoji="1" lang="zh-CN" altLang="en-US" dirty="0" smtClean="0"/>
              <a:t>他们输出特征图从分辨率逐步变小，从</a:t>
            </a:r>
            <a:r>
              <a:rPr kumimoji="1" lang="en-US" altLang="zh-CN" dirty="0" smtClean="0"/>
              <a:t>1/4</a:t>
            </a:r>
            <a:r>
              <a:rPr kumimoji="1" lang="zh-CN" altLang="en-US" dirty="0" smtClean="0"/>
              <a:t>逐步变成</a:t>
            </a:r>
            <a:r>
              <a:rPr kumimoji="1" lang="en-US" altLang="zh-CN" dirty="0" smtClean="0"/>
              <a:t>1/32</a:t>
            </a:r>
            <a:r>
              <a:rPr kumimoji="1" lang="zh-CN" altLang="en-US" dirty="0" smtClean="0"/>
              <a:t>。随着分辨率变小，</a:t>
            </a:r>
            <a:r>
              <a:rPr kumimoji="1" lang="en-US" altLang="zh-CN" dirty="0" smtClean="0"/>
              <a:t>channel</a:t>
            </a:r>
            <a:r>
              <a:rPr kumimoji="1" lang="zh-CN" altLang="en-US" dirty="0" smtClean="0"/>
              <a:t>也逐渐变大。</a:t>
            </a:r>
            <a:endParaRPr kumimoji="1" lang="en-US" altLang="zh-CN" dirty="0" smtClean="0"/>
          </a:p>
          <a:p>
            <a:endParaRPr kumimoji="1" lang="en-US" altLang="zh-CN" dirty="0" smtClean="0"/>
          </a:p>
          <a:p>
            <a:r>
              <a:rPr kumimoji="1" lang="zh-CN" altLang="en-US" dirty="0" smtClean="0"/>
              <a:t>计算量主要集中在</a:t>
            </a:r>
            <a:r>
              <a:rPr kumimoji="1" lang="en-US" altLang="zh-CN" dirty="0" smtClean="0"/>
              <a:t>stage3</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11</a:t>
            </a:fld>
            <a:endParaRPr lang="zh-CN" altLang="en-US"/>
          </a:p>
        </p:txBody>
      </p:sp>
    </p:spTree>
    <p:extLst>
      <p:ext uri="{BB962C8B-B14F-4D97-AF65-F5344CB8AC3E}">
        <p14:creationId xmlns:p14="http://schemas.microsoft.com/office/powerpoint/2010/main" val="359214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接下来展示一下</a:t>
            </a:r>
            <a:r>
              <a:rPr kumimoji="1" lang="en-US" altLang="zh-CN" dirty="0" smtClean="0"/>
              <a:t>PVT</a:t>
            </a:r>
            <a:r>
              <a:rPr kumimoji="1" lang="zh-CN" altLang="en-US" dirty="0" smtClean="0"/>
              <a:t>在图像分类任务上的实验性能。</a:t>
            </a:r>
            <a:endParaRPr kumimoji="1" lang="en-US" altLang="zh-CN" dirty="0" smtClean="0"/>
          </a:p>
          <a:p>
            <a:endParaRPr kumimoji="1" lang="en-US" altLang="zh-CN" dirty="0" smtClean="0"/>
          </a:p>
          <a:p>
            <a:r>
              <a:rPr kumimoji="1" lang="zh-CN" altLang="en-US" dirty="0" smtClean="0"/>
              <a:t>从左边的表格中可以看到，在分类任务上，其实和</a:t>
            </a:r>
            <a:r>
              <a:rPr kumimoji="1" lang="en-US" altLang="zh-CN" dirty="0" err="1" smtClean="0"/>
              <a:t>vit</a:t>
            </a:r>
            <a:r>
              <a:rPr kumimoji="1" lang="zh-CN" altLang="en-US" dirty="0" smtClean="0"/>
              <a:t>差不多，这个也是合理的。因为金字塔设计本身是对检测</a:t>
            </a:r>
            <a:r>
              <a:rPr kumimoji="1" lang="en-US" altLang="zh-CN" dirty="0" smtClean="0"/>
              <a:t>/</a:t>
            </a:r>
            <a:r>
              <a:rPr kumimoji="1" lang="zh-CN" altLang="en-US" dirty="0" smtClean="0"/>
              <a:t>分割这些下游任务比较友好。</a:t>
            </a:r>
            <a:endParaRPr kumimoji="1" lang="en-US" altLang="zh-CN" dirty="0" smtClean="0"/>
          </a:p>
          <a:p>
            <a:r>
              <a:rPr kumimoji="1" lang="zh-CN" altLang="en-US" dirty="0" smtClean="0"/>
              <a:t>所以在分类上不涨点也正常。</a:t>
            </a:r>
            <a:endParaRPr kumimoji="1" lang="en-US" altLang="zh-CN" dirty="0" smtClean="0"/>
          </a:p>
          <a:p>
            <a:endParaRPr kumimoji="1" lang="en-US" altLang="zh-CN" dirty="0" smtClean="0"/>
          </a:p>
          <a:p>
            <a:r>
              <a:rPr kumimoji="1" lang="zh-CN" altLang="en-US" dirty="0" smtClean="0"/>
              <a:t>从右边的实验结果可以看到，在检测任务上效果非常好，和一些经典的骨干网络，如</a:t>
            </a:r>
            <a:r>
              <a:rPr kumimoji="1" lang="en-US" altLang="zh-CN" dirty="0" err="1" smtClean="0"/>
              <a:t>resnet</a:t>
            </a:r>
            <a:r>
              <a:rPr kumimoji="1" lang="zh-CN" altLang="en-US" dirty="0" smtClean="0"/>
              <a:t>相比，</a:t>
            </a:r>
            <a:r>
              <a:rPr kumimoji="1" lang="en-US" altLang="zh-CN" dirty="0" err="1" smtClean="0"/>
              <a:t>pvt</a:t>
            </a:r>
            <a:r>
              <a:rPr kumimoji="1" lang="zh-CN" altLang="en-US" dirty="0" smtClean="0"/>
              <a:t>在同样的设置下比他高</a:t>
            </a:r>
            <a:r>
              <a:rPr kumimoji="1" lang="en-US" altLang="zh-CN" dirty="0" smtClean="0"/>
              <a:t>4</a:t>
            </a:r>
            <a:r>
              <a:rPr kumimoji="1" lang="zh-CN" altLang="en-US" dirty="0" smtClean="0"/>
              <a:t>个点，比</a:t>
            </a:r>
            <a:r>
              <a:rPr kumimoji="1" lang="en-US" altLang="zh-CN" dirty="0" err="1" smtClean="0"/>
              <a:t>vit</a:t>
            </a:r>
            <a:r>
              <a:rPr kumimoji="1" lang="zh-CN" altLang="en-US" dirty="0" smtClean="0"/>
              <a:t>高接近</a:t>
            </a:r>
            <a:r>
              <a:rPr kumimoji="1" lang="en-US" altLang="zh-CN" dirty="0" smtClean="0"/>
              <a:t>10</a:t>
            </a:r>
            <a:r>
              <a:rPr kumimoji="1" lang="zh-CN" altLang="en-US" dirty="0" smtClean="0"/>
              <a:t>个点。</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12</a:t>
            </a:fld>
            <a:endParaRPr lang="zh-CN" altLang="en-US"/>
          </a:p>
        </p:txBody>
      </p:sp>
    </p:spTree>
    <p:extLst>
      <p:ext uri="{BB962C8B-B14F-4D97-AF65-F5344CB8AC3E}">
        <p14:creationId xmlns:p14="http://schemas.microsoft.com/office/powerpoint/2010/main" val="55806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下面是一些探索试验。</a:t>
            </a:r>
            <a:endParaRPr kumimoji="1" lang="en-US" altLang="zh-CN" dirty="0" smtClean="0"/>
          </a:p>
          <a:p>
            <a:endParaRPr kumimoji="1" lang="en-US" altLang="zh-CN" dirty="0" smtClean="0"/>
          </a:p>
          <a:p>
            <a:r>
              <a:rPr kumimoji="1" lang="zh-CN" altLang="en-US" dirty="0" smtClean="0"/>
              <a:t>第一个实验的大致结论就是说，在</a:t>
            </a:r>
            <a:r>
              <a:rPr kumimoji="1" lang="en-US" altLang="zh-CN" dirty="0" err="1" smtClean="0"/>
              <a:t>pvt</a:t>
            </a:r>
            <a:r>
              <a:rPr kumimoji="1" lang="zh-CN" altLang="en-US" dirty="0" smtClean="0"/>
              <a:t>的设置下，更深的网络比更宽的网络更有效，可以看到怼深的分类精度和检测精度都比同样参数量级的宽的网络好不少</a:t>
            </a:r>
            <a:endParaRPr kumimoji="1" lang="en-US" altLang="zh-CN" dirty="0" smtClean="0"/>
          </a:p>
          <a:p>
            <a:endParaRPr kumimoji="1" lang="en-US" altLang="zh-CN" dirty="0" smtClean="0"/>
          </a:p>
          <a:p>
            <a:r>
              <a:rPr kumimoji="1" lang="zh-CN" altLang="en-US" dirty="0" smtClean="0"/>
              <a:t>第二个实验就是，在检测实验中，</a:t>
            </a:r>
            <a:r>
              <a:rPr kumimoji="1" lang="en-US" altLang="zh-CN" dirty="0" err="1" smtClean="0"/>
              <a:t>pvt</a:t>
            </a:r>
            <a:r>
              <a:rPr kumimoji="1" lang="zh-CN" altLang="en-US" dirty="0" smtClean="0"/>
              <a:t>可以不需要</a:t>
            </a:r>
            <a:r>
              <a:rPr kumimoji="1" lang="en-US" altLang="zh-CN" dirty="0" err="1" smtClean="0"/>
              <a:t>imagenet</a:t>
            </a:r>
            <a:r>
              <a:rPr kumimoji="1" lang="zh-CN" altLang="en-US" dirty="0" smtClean="0"/>
              <a:t>预训练模型，也可以直接训练，只不过在同样的训练时间下，精度低一些。但是训练还是比较稳定的。不像</a:t>
            </a:r>
            <a:r>
              <a:rPr kumimoji="1" lang="en-US" altLang="zh-CN" dirty="0" err="1" smtClean="0"/>
              <a:t>cnn</a:t>
            </a:r>
            <a:r>
              <a:rPr kumimoji="1" lang="zh-CN" altLang="en-US" dirty="0" smtClean="0"/>
              <a:t>那样，需要做一些其他调整，比如冻住</a:t>
            </a:r>
            <a:r>
              <a:rPr kumimoji="1" lang="en-US" altLang="zh-CN" dirty="0" err="1" smtClean="0"/>
              <a:t>bn</a:t>
            </a:r>
            <a:r>
              <a:rPr kumimoji="1" lang="zh-CN" altLang="en-US" dirty="0" smtClean="0"/>
              <a:t>，或者替换</a:t>
            </a:r>
            <a:r>
              <a:rPr kumimoji="1" lang="en-US" altLang="zh-CN" dirty="0" err="1" smtClean="0"/>
              <a:t>bn</a:t>
            </a:r>
            <a:r>
              <a:rPr kumimoji="1" lang="zh-CN" altLang="en-US" dirty="0" smtClean="0"/>
              <a:t>为</a:t>
            </a:r>
            <a:r>
              <a:rPr kumimoji="1" lang="en-US" altLang="zh-CN" dirty="0" err="1" smtClean="0"/>
              <a:t>gn</a:t>
            </a:r>
            <a:endParaRPr kumimoji="1" lang="zh-CN"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13</a:t>
            </a:fld>
            <a:endParaRPr lang="zh-CN" altLang="en-US"/>
          </a:p>
        </p:txBody>
      </p:sp>
    </p:spTree>
    <p:extLst>
      <p:ext uri="{BB962C8B-B14F-4D97-AF65-F5344CB8AC3E}">
        <p14:creationId xmlns:p14="http://schemas.microsoft.com/office/powerpoint/2010/main" val="377665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图里是不同模型随着图像分辨率增长的计算量增长量</a:t>
            </a:r>
            <a:endParaRPr kumimoji="1" lang="en-US" altLang="zh-CN" dirty="0" smtClean="0"/>
          </a:p>
          <a:p>
            <a:endParaRPr kumimoji="1" lang="en-US" altLang="zh-CN" dirty="0" smtClean="0"/>
          </a:p>
          <a:p>
            <a:r>
              <a:rPr kumimoji="1" lang="zh-CN" altLang="en-US" dirty="0" smtClean="0"/>
              <a:t>可以看到</a:t>
            </a:r>
            <a:r>
              <a:rPr kumimoji="1" lang="en-US" altLang="zh-CN" dirty="0" err="1" smtClean="0"/>
              <a:t>pvt</a:t>
            </a:r>
            <a:r>
              <a:rPr kumimoji="1" lang="en-US" altLang="zh-CN" dirty="0" smtClean="0"/>
              <a:t>-s</a:t>
            </a:r>
            <a:r>
              <a:rPr kumimoji="1" lang="zh-CN" altLang="en-US" dirty="0" smtClean="0"/>
              <a:t>是比</a:t>
            </a:r>
            <a:r>
              <a:rPr kumimoji="1" lang="en-US" altLang="zh-CN" dirty="0" err="1" smtClean="0"/>
              <a:t>vit</a:t>
            </a:r>
            <a:r>
              <a:rPr kumimoji="1" lang="zh-CN" altLang="en-US" dirty="0" smtClean="0"/>
              <a:t>要好的，而且在中等分辨率的时候，计算量和</a:t>
            </a:r>
            <a:r>
              <a:rPr kumimoji="1" lang="en-US" altLang="zh-CN" dirty="0" err="1" smtClean="0"/>
              <a:t>resnet</a:t>
            </a:r>
            <a:r>
              <a:rPr kumimoji="1" lang="zh-CN" altLang="en-US" dirty="0" smtClean="0"/>
              <a:t>差不多</a:t>
            </a:r>
            <a:endParaRPr kumimoji="1" lang="en-US" altLang="zh-CN" dirty="0" smtClean="0"/>
          </a:p>
          <a:p>
            <a:endParaRPr kumimoji="1" lang="en-US" altLang="zh-CN" dirty="0" smtClean="0"/>
          </a:p>
          <a:p>
            <a:r>
              <a:rPr kumimoji="1" lang="zh-CN" altLang="en-US" dirty="0" smtClean="0"/>
              <a:t>但是更大的分辨率下，计算量增长比较快</a:t>
            </a:r>
            <a:endParaRPr kumimoji="1" lang="en-US" altLang="zh-CN" dirty="0" smtClean="0"/>
          </a:p>
          <a:p>
            <a:endParaRPr kumimoji="1" lang="en-US" altLang="zh-CN" dirty="0" smtClean="0"/>
          </a:p>
          <a:p>
            <a:r>
              <a:rPr kumimoji="1" lang="zh-CN" altLang="en-US" dirty="0" smtClean="0"/>
              <a:t>不过这个问题我们在</a:t>
            </a:r>
            <a:r>
              <a:rPr kumimoji="1" lang="en-US" altLang="zh-CN" dirty="0" smtClean="0"/>
              <a:t>pvt-v2</a:t>
            </a:r>
            <a:r>
              <a:rPr kumimoji="1" lang="zh-CN" altLang="en-US" dirty="0" smtClean="0"/>
              <a:t>版本里面解决了</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14</a:t>
            </a:fld>
            <a:endParaRPr lang="zh-CN" altLang="en-US"/>
          </a:p>
        </p:txBody>
      </p:sp>
    </p:spTree>
    <p:extLst>
      <p:ext uri="{BB962C8B-B14F-4D97-AF65-F5344CB8AC3E}">
        <p14:creationId xmlns:p14="http://schemas.microsoft.com/office/powerpoint/2010/main" val="1442202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15</a:t>
            </a:fld>
            <a:endParaRPr lang="zh-CN" altLang="en-US"/>
          </a:p>
        </p:txBody>
      </p:sp>
    </p:spTree>
    <p:extLst>
      <p:ext uri="{BB962C8B-B14F-4D97-AF65-F5344CB8AC3E}">
        <p14:creationId xmlns:p14="http://schemas.microsoft.com/office/powerpoint/2010/main" val="1914506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这个工作是</a:t>
            </a:r>
            <a:r>
              <a:rPr lang="en-US" altLang="zh-CN" dirty="0" smtClean="0"/>
              <a:t>PVT</a:t>
            </a:r>
            <a:r>
              <a:rPr lang="zh-CN" altLang="en-US" dirty="0" smtClean="0"/>
              <a:t>模型的改进版，还是原来的团队成员</a:t>
            </a: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16</a:t>
            </a:fld>
            <a:endParaRPr lang="zh-CN" altLang="en-US"/>
          </a:p>
        </p:txBody>
      </p:sp>
    </p:spTree>
    <p:extLst>
      <p:ext uri="{BB962C8B-B14F-4D97-AF65-F5344CB8AC3E}">
        <p14:creationId xmlns:p14="http://schemas.microsoft.com/office/powerpoint/2010/main" val="4067404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首先呢，我们去掉了原始</a:t>
            </a:r>
            <a:r>
              <a:rPr kumimoji="1" lang="en-US" altLang="zh-CN" dirty="0" err="1" smtClean="0"/>
              <a:t>vit</a:t>
            </a:r>
            <a:r>
              <a:rPr kumimoji="1" lang="zh-CN" altLang="en-US" dirty="0" smtClean="0"/>
              <a:t>的</a:t>
            </a:r>
            <a:r>
              <a:rPr kumimoji="1" lang="en-US" altLang="zh-CN" dirty="0" smtClean="0"/>
              <a:t>position</a:t>
            </a:r>
            <a:r>
              <a:rPr kumimoji="1" lang="zh-CN" altLang="en-US" dirty="0" smtClean="0"/>
              <a:t> </a:t>
            </a:r>
            <a:r>
              <a:rPr kumimoji="1" lang="en-US" altLang="zh-CN" dirty="0" smtClean="0"/>
              <a:t>encoding</a:t>
            </a:r>
            <a:r>
              <a:rPr kumimoji="1" lang="zh-CN" altLang="en-US" dirty="0" smtClean="0"/>
              <a:t>，改成用带有</a:t>
            </a:r>
            <a:r>
              <a:rPr kumimoji="1" lang="en-US" altLang="zh-CN" dirty="0" smtClean="0"/>
              <a:t>zero</a:t>
            </a:r>
            <a:r>
              <a:rPr kumimoji="1" lang="zh-CN" altLang="en-US" dirty="0" smtClean="0"/>
              <a:t> </a:t>
            </a:r>
            <a:r>
              <a:rPr kumimoji="1" lang="en-US" altLang="zh-CN" dirty="0" smtClean="0"/>
              <a:t>padding</a:t>
            </a:r>
            <a:r>
              <a:rPr kumimoji="1" lang="zh-CN" altLang="en-US" dirty="0" smtClean="0"/>
              <a:t>的卷积来引入位置特征，</a:t>
            </a:r>
            <a:endParaRPr kumimoji="1" lang="en-US" altLang="zh-CN" dirty="0" smtClean="0"/>
          </a:p>
          <a:p>
            <a:endParaRPr kumimoji="1" lang="en-US" altLang="zh-CN" dirty="0" smtClean="0"/>
          </a:p>
          <a:p>
            <a:r>
              <a:rPr kumimoji="1" lang="zh-CN" altLang="en-US" dirty="0" smtClean="0"/>
              <a:t>具体做法有</a:t>
            </a:r>
            <a:r>
              <a:rPr kumimoji="1" lang="en-US" altLang="zh-CN" dirty="0" smtClean="0"/>
              <a:t>overlapping</a:t>
            </a:r>
            <a:r>
              <a:rPr kumimoji="1" lang="zh-CN" altLang="en-US" dirty="0" smtClean="0"/>
              <a:t> </a:t>
            </a:r>
            <a:r>
              <a:rPr kumimoji="1" lang="en-US" altLang="zh-CN" dirty="0" smtClean="0"/>
              <a:t>patch</a:t>
            </a:r>
            <a:r>
              <a:rPr kumimoji="1" lang="zh-CN" altLang="en-US" dirty="0" smtClean="0"/>
              <a:t> </a:t>
            </a:r>
            <a:r>
              <a:rPr kumimoji="1" lang="en-US" altLang="zh-CN" dirty="0" smtClean="0"/>
              <a:t>embedding</a:t>
            </a:r>
            <a:r>
              <a:rPr kumimoji="1" lang="zh-CN" altLang="en-US" dirty="0" smtClean="0"/>
              <a:t>，和带卷积的</a:t>
            </a:r>
            <a:r>
              <a:rPr kumimoji="1" lang="en-US" altLang="zh-CN" dirty="0" smtClean="0"/>
              <a:t>feed</a:t>
            </a:r>
            <a:r>
              <a:rPr kumimoji="1" lang="zh-CN" altLang="en-US" dirty="0" smtClean="0"/>
              <a:t> </a:t>
            </a:r>
            <a:r>
              <a:rPr kumimoji="1" lang="en-US" altLang="zh-CN" dirty="0" smtClean="0"/>
              <a:t>forward</a:t>
            </a:r>
            <a:r>
              <a:rPr kumimoji="1" lang="zh-CN" altLang="en-US" dirty="0" smtClean="0"/>
              <a:t>层</a:t>
            </a:r>
            <a:endParaRPr kumimoji="1" lang="en-US" altLang="zh-CN" dirty="0" smtClean="0"/>
          </a:p>
          <a:p>
            <a:endParaRPr kumimoji="1" lang="en-US" altLang="zh-CN" dirty="0" smtClean="0"/>
          </a:p>
          <a:p>
            <a:r>
              <a:rPr kumimoji="1" lang="zh-CN" altLang="en-US" dirty="0" smtClean="0"/>
              <a:t>其次为了解决</a:t>
            </a:r>
            <a:r>
              <a:rPr kumimoji="1" lang="en-US" altLang="zh-CN" dirty="0" smtClean="0"/>
              <a:t>attention</a:t>
            </a:r>
            <a:r>
              <a:rPr kumimoji="1" lang="zh-CN" altLang="en-US" dirty="0" smtClean="0"/>
              <a:t> 层的复杂度问题，我们把之前降采样的操作替换成了</a:t>
            </a:r>
            <a:r>
              <a:rPr kumimoji="1" lang="en-US" altLang="zh-CN" dirty="0" smtClean="0"/>
              <a:t>pooling</a:t>
            </a:r>
            <a:r>
              <a:rPr kumimoji="1" lang="zh-CN" altLang="en-US" dirty="0" smtClean="0"/>
              <a:t>层，比如直接把</a:t>
            </a:r>
            <a:r>
              <a:rPr kumimoji="1" lang="en-US" altLang="zh-CN" dirty="0" smtClean="0"/>
              <a:t>key</a:t>
            </a:r>
            <a:r>
              <a:rPr kumimoji="1" lang="zh-CN" altLang="en-US" dirty="0" smtClean="0"/>
              <a:t>和</a:t>
            </a:r>
            <a:r>
              <a:rPr kumimoji="1" lang="en-US" altLang="zh-CN" dirty="0" smtClean="0"/>
              <a:t>value</a:t>
            </a:r>
            <a:r>
              <a:rPr kumimoji="1" lang="zh-CN" altLang="en-US" dirty="0" smtClean="0"/>
              <a:t> </a:t>
            </a:r>
            <a:r>
              <a:rPr kumimoji="1" lang="en-US" altLang="zh-CN" dirty="0" smtClean="0"/>
              <a:t>pooling</a:t>
            </a:r>
            <a:r>
              <a:rPr kumimoji="1" lang="zh-CN" altLang="en-US" dirty="0" smtClean="0"/>
              <a:t>成</a:t>
            </a:r>
            <a:r>
              <a:rPr kumimoji="1" lang="en-US" altLang="zh-CN" dirty="0" smtClean="0"/>
              <a:t>7</a:t>
            </a:r>
            <a:r>
              <a:rPr kumimoji="1" lang="zh-CN" altLang="en-US" dirty="0" smtClean="0"/>
              <a:t>*</a:t>
            </a:r>
            <a:r>
              <a:rPr kumimoji="1" lang="en-US" altLang="zh-CN" dirty="0" smtClean="0"/>
              <a:t>7</a:t>
            </a:r>
            <a:r>
              <a:rPr kumimoji="1" lang="zh-CN" altLang="en-US" dirty="0" smtClean="0"/>
              <a:t>大小。</a:t>
            </a:r>
            <a:endParaRPr kumimoji="1" lang="en-US" altLang="zh-CN" dirty="0" smtClean="0"/>
          </a:p>
          <a:p>
            <a:endParaRPr kumimoji="1" lang="en-US" altLang="zh-CN" dirty="0" smtClean="0"/>
          </a:p>
          <a:p>
            <a:r>
              <a:rPr kumimoji="1" lang="zh-CN" altLang="en-US" dirty="0" smtClean="0"/>
              <a:t>通过这种方式，达到</a:t>
            </a:r>
            <a:r>
              <a:rPr kumimoji="1" lang="en-US" altLang="zh-CN" dirty="0" smtClean="0"/>
              <a:t>linear</a:t>
            </a:r>
            <a:r>
              <a:rPr kumimoji="1" lang="zh-CN" altLang="en-US" dirty="0" smtClean="0"/>
              <a:t>计算复杂度。</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17</a:t>
            </a:fld>
            <a:endParaRPr lang="zh-CN" altLang="en-US"/>
          </a:p>
        </p:txBody>
      </p:sp>
    </p:spTree>
    <p:extLst>
      <p:ext uri="{BB962C8B-B14F-4D97-AF65-F5344CB8AC3E}">
        <p14:creationId xmlns:p14="http://schemas.microsoft.com/office/powerpoint/2010/main" val="2377342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然后我们看看</a:t>
            </a:r>
            <a:r>
              <a:rPr kumimoji="1" lang="en-US" altLang="zh-CN" dirty="0" smtClean="0"/>
              <a:t>pvtv2</a:t>
            </a:r>
            <a:r>
              <a:rPr kumimoji="1" lang="zh-CN" altLang="en-US" dirty="0" smtClean="0"/>
              <a:t>的效果，和其他方法对比，</a:t>
            </a:r>
            <a:endParaRPr kumimoji="1" lang="en-US" altLang="zh-CN" dirty="0" smtClean="0"/>
          </a:p>
          <a:p>
            <a:endParaRPr kumimoji="1" lang="en-US" altLang="zh-CN" dirty="0" smtClean="0"/>
          </a:p>
          <a:p>
            <a:r>
              <a:rPr kumimoji="1" lang="zh-CN" altLang="en-US" dirty="0" smtClean="0"/>
              <a:t>在分类任务上</a:t>
            </a:r>
            <a:r>
              <a:rPr kumimoji="1" lang="en-US" altLang="zh-CN" dirty="0" smtClean="0"/>
              <a:t>pvt-v2</a:t>
            </a:r>
            <a:r>
              <a:rPr kumimoji="1" lang="zh-CN" altLang="en-US" dirty="0" smtClean="0"/>
              <a:t>比</a:t>
            </a:r>
            <a:r>
              <a:rPr kumimoji="1" lang="en-US" altLang="zh-CN" dirty="0" smtClean="0"/>
              <a:t>v1</a:t>
            </a:r>
            <a:r>
              <a:rPr kumimoji="1" lang="zh-CN" altLang="en-US" dirty="0" smtClean="0"/>
              <a:t>提高了</a:t>
            </a:r>
            <a:r>
              <a:rPr kumimoji="1" lang="en-US" altLang="zh-CN" dirty="0" smtClean="0"/>
              <a:t>1</a:t>
            </a:r>
            <a:r>
              <a:rPr kumimoji="1" lang="zh-CN" altLang="en-US" dirty="0" smtClean="0"/>
              <a:t>到</a:t>
            </a:r>
            <a:r>
              <a:rPr kumimoji="1" lang="en-US" altLang="zh-CN" dirty="0" smtClean="0"/>
              <a:t>2</a:t>
            </a:r>
            <a:r>
              <a:rPr kumimoji="1" lang="zh-CN" altLang="en-US" dirty="0" smtClean="0"/>
              <a:t>个点，也比目前大部分分类方法的点要高</a:t>
            </a:r>
            <a:endParaRPr kumimoji="1" lang="en-US" altLang="zh-CN" dirty="0" smtClean="0"/>
          </a:p>
          <a:p>
            <a:endParaRPr kumimoji="1" lang="en-US" altLang="zh-CN" dirty="0" smtClean="0"/>
          </a:p>
        </p:txBody>
      </p:sp>
      <p:sp>
        <p:nvSpPr>
          <p:cNvPr id="4" name="灯片编号占位符 3"/>
          <p:cNvSpPr>
            <a:spLocks noGrp="1"/>
          </p:cNvSpPr>
          <p:nvPr>
            <p:ph type="sldNum" sz="quarter" idx="5"/>
          </p:nvPr>
        </p:nvSpPr>
        <p:spPr/>
        <p:txBody>
          <a:bodyPr/>
          <a:lstStyle/>
          <a:p>
            <a:fld id="{32EE637B-DF7A-4393-B85F-8A8843E8AFD2}" type="slidenum">
              <a:rPr lang="zh-CN" altLang="en-US" smtClean="0"/>
              <a:t>18</a:t>
            </a:fld>
            <a:endParaRPr lang="zh-CN" altLang="en-US"/>
          </a:p>
        </p:txBody>
      </p:sp>
    </p:spTree>
    <p:extLst>
      <p:ext uri="{BB962C8B-B14F-4D97-AF65-F5344CB8AC3E}">
        <p14:creationId xmlns:p14="http://schemas.microsoft.com/office/powerpoint/2010/main" val="310633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其次看到检测部分，是比</a:t>
            </a:r>
            <a:r>
              <a:rPr kumimoji="1" lang="en-US" altLang="zh-CN" dirty="0" smtClean="0"/>
              <a:t>v1</a:t>
            </a:r>
            <a:r>
              <a:rPr kumimoji="1" lang="zh-CN" altLang="en-US" dirty="0" smtClean="0"/>
              <a:t>版本高</a:t>
            </a:r>
            <a:r>
              <a:rPr kumimoji="1" lang="en-US" altLang="zh-CN" dirty="0" smtClean="0"/>
              <a:t>4</a:t>
            </a:r>
            <a:r>
              <a:rPr kumimoji="1" lang="zh-CN" altLang="en-US" dirty="0" smtClean="0"/>
              <a:t>个点左右。</a:t>
            </a:r>
            <a:endParaRPr kumimoji="1"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19</a:t>
            </a:fld>
            <a:endParaRPr lang="zh-CN" altLang="en-US"/>
          </a:p>
        </p:txBody>
      </p:sp>
    </p:spTree>
    <p:extLst>
      <p:ext uri="{BB962C8B-B14F-4D97-AF65-F5344CB8AC3E}">
        <p14:creationId xmlns:p14="http://schemas.microsoft.com/office/powerpoint/2010/main" val="198352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今天分享的报告中主要涉及了</a:t>
            </a:r>
            <a:r>
              <a:rPr lang="en-US" altLang="zh-CN" dirty="0" smtClean="0"/>
              <a:t>4</a:t>
            </a:r>
            <a:r>
              <a:rPr lang="zh-CN" altLang="en-US" dirty="0" smtClean="0"/>
              <a:t>个工作：</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第一个工作是</a:t>
            </a:r>
            <a:r>
              <a:rPr lang="en-US" altLang="zh-CN" dirty="0" smtClean="0"/>
              <a:t>PVT</a:t>
            </a:r>
            <a:r>
              <a:rPr lang="zh-CN" altLang="en-US" dirty="0" smtClean="0"/>
              <a:t>，是</a:t>
            </a:r>
            <a:r>
              <a:rPr lang="en-US" altLang="zh-CN" dirty="0" smtClean="0"/>
              <a:t>2021</a:t>
            </a:r>
            <a:r>
              <a:rPr lang="zh-CN" altLang="en-US" dirty="0" smtClean="0"/>
              <a:t>年</a:t>
            </a:r>
            <a:r>
              <a:rPr lang="en-US" altLang="zh-CN" dirty="0" smtClean="0"/>
              <a:t>ICCV</a:t>
            </a:r>
            <a:r>
              <a:rPr lang="zh-CN" altLang="en-US" dirty="0" smtClean="0"/>
              <a:t>的</a:t>
            </a:r>
            <a:r>
              <a:rPr lang="en-US" altLang="zh-CN" dirty="0" smtClean="0"/>
              <a:t>oral</a:t>
            </a:r>
            <a:r>
              <a:rPr lang="zh-CN" altLang="en-US" dirty="0" smtClean="0"/>
              <a:t>，主要说明一下如何利用</a:t>
            </a:r>
            <a:r>
              <a:rPr lang="en-US" altLang="zh-CN" dirty="0" smtClean="0"/>
              <a:t>transformer</a:t>
            </a:r>
            <a:r>
              <a:rPr lang="zh-CN" altLang="en-US" dirty="0" smtClean="0"/>
              <a:t>构建一个高效的金字塔特征提取的骨干网络，以及骨干网络在计算机视觉中几个基础任务如检测和分割的应用。</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第二个工作是</a:t>
            </a:r>
            <a:r>
              <a:rPr lang="en-US" altLang="zh-CN" dirty="0" smtClean="0"/>
              <a:t>PVT-v2</a:t>
            </a:r>
            <a:r>
              <a:rPr lang="zh-CN" altLang="en-US" dirty="0" smtClean="0"/>
              <a:t>版本，是对</a:t>
            </a:r>
            <a:r>
              <a:rPr lang="en-US" altLang="zh-CN" dirty="0" smtClean="0"/>
              <a:t>PVT</a:t>
            </a:r>
            <a:r>
              <a:rPr lang="zh-CN" altLang="en-US" dirty="0" smtClean="0"/>
              <a:t>的补充和扩展，加入了一些涨点的技巧，是一篇点评性质的投稿</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第三个工作是</a:t>
            </a:r>
            <a:r>
              <a:rPr lang="en-US" altLang="zh-CN" dirty="0" smtClean="0"/>
              <a:t>Polyp-PVT</a:t>
            </a:r>
            <a:r>
              <a:rPr lang="zh-CN" altLang="en-US" dirty="0" smtClean="0"/>
              <a:t>，讲的是如何利用</a:t>
            </a:r>
            <a:r>
              <a:rPr lang="en-US" altLang="zh-CN" dirty="0" smtClean="0"/>
              <a:t>PVT-V2</a:t>
            </a:r>
            <a:r>
              <a:rPr lang="zh-CN" altLang="en-US" dirty="0" smtClean="0"/>
              <a:t>骨干网络做医学图像分割任务，如息肉分割。</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第四个工作是我们最新还未发表，处于投稿阶段的工作，利用</a:t>
            </a:r>
            <a:r>
              <a:rPr lang="en-US" altLang="zh-CN" dirty="0" smtClean="0"/>
              <a:t>PVT-V2</a:t>
            </a:r>
            <a:r>
              <a:rPr lang="zh-CN" altLang="en-US" dirty="0" smtClean="0"/>
              <a:t>进行伪装目标检测任务。</a:t>
            </a: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a:t>
            </a:fld>
            <a:endParaRPr lang="zh-CN" altLang="en-US"/>
          </a:p>
        </p:txBody>
      </p:sp>
    </p:spTree>
    <p:extLst>
      <p:ext uri="{BB962C8B-B14F-4D97-AF65-F5344CB8AC3E}">
        <p14:creationId xmlns:p14="http://schemas.microsoft.com/office/powerpoint/2010/main" val="3084866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接下来我们看</a:t>
            </a:r>
            <a:r>
              <a:rPr lang="en-US" altLang="zh-CN" dirty="0" smtClean="0"/>
              <a:t>PVT-v2</a:t>
            </a:r>
            <a:r>
              <a:rPr lang="zh-CN" altLang="en-US" dirty="0" smtClean="0"/>
              <a:t>版本的两个应用案例和效果</a:t>
            </a: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20</a:t>
            </a:fld>
            <a:endParaRPr lang="zh-CN" altLang="en-US"/>
          </a:p>
        </p:txBody>
      </p:sp>
    </p:spTree>
    <p:extLst>
      <p:ext uri="{BB962C8B-B14F-4D97-AF65-F5344CB8AC3E}">
        <p14:creationId xmlns:p14="http://schemas.microsoft.com/office/powerpoint/2010/main" val="661140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首先，先介绍一下医学图像分割中的一个非常重要的任务</a:t>
            </a:r>
            <a:r>
              <a:rPr lang="en-US" altLang="zh-CN" dirty="0" smtClean="0"/>
              <a:t>-</a:t>
            </a:r>
            <a:r>
              <a:rPr lang="zh-CN" altLang="en-US" dirty="0" smtClean="0"/>
              <a:t>肠息肉分割。</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我们知道，很多癌症都是从早期的息肉恶化过来的，因此息肉的早期发现对于癌症的预防有至关重要的作用。</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息肉发生的时候，有个特点，就是可能非常微小，或者它的质地和周围的组织非常接近。因此设计一个好的息肉分割网络往往离不开多尺度的特征提取。</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那么这个任务引入金字塔视觉特征变换网络就会变得非常自然了。</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21</a:t>
            </a:fld>
            <a:endParaRPr lang="zh-CN" altLang="en-US"/>
          </a:p>
        </p:txBody>
      </p:sp>
    </p:spTree>
    <p:extLst>
      <p:ext uri="{BB962C8B-B14F-4D97-AF65-F5344CB8AC3E}">
        <p14:creationId xmlns:p14="http://schemas.microsoft.com/office/powerpoint/2010/main" val="3096258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在这个</a:t>
            </a:r>
            <a:r>
              <a:rPr lang="en-US" altLang="zh-CN" dirty="0" smtClean="0"/>
              <a:t>Polyp-PVT</a:t>
            </a:r>
            <a:r>
              <a:rPr lang="zh-CN" altLang="en-US" dirty="0" smtClean="0"/>
              <a:t>网络中，我们利用了</a:t>
            </a:r>
            <a:r>
              <a:rPr lang="en-US" altLang="zh-CN" dirty="0" smtClean="0"/>
              <a:t>PVT-v2</a:t>
            </a:r>
            <a:r>
              <a:rPr lang="zh-CN" altLang="en-US" dirty="0" smtClean="0"/>
              <a:t>作为息肉的特征提取骨干网络，然后再配合专门设计的</a:t>
            </a:r>
            <a:r>
              <a:rPr lang="en-US" altLang="zh-CN" dirty="0" smtClean="0"/>
              <a:t>b, c, d</a:t>
            </a:r>
            <a:r>
              <a:rPr lang="zh-CN" altLang="en-US" dirty="0" smtClean="0"/>
              <a:t>的子模块，就可以得到非常好的效果。</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具体的其他子模块的设计不是这个报告的重点，大家感兴趣的可以查看原文，我们的代码也已经开源了。</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22</a:t>
            </a:fld>
            <a:endParaRPr lang="zh-CN" altLang="en-US"/>
          </a:p>
        </p:txBody>
      </p:sp>
    </p:spTree>
    <p:extLst>
      <p:ext uri="{BB962C8B-B14F-4D97-AF65-F5344CB8AC3E}">
        <p14:creationId xmlns:p14="http://schemas.microsoft.com/office/powerpoint/2010/main" val="1336319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23</a:t>
            </a:fld>
            <a:endParaRPr lang="zh-CN" altLang="en-US"/>
          </a:p>
        </p:txBody>
      </p:sp>
    </p:spTree>
    <p:extLst>
      <p:ext uri="{BB962C8B-B14F-4D97-AF65-F5344CB8AC3E}">
        <p14:creationId xmlns:p14="http://schemas.microsoft.com/office/powerpoint/2010/main" val="1260772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从实验结果可以看出，基于</a:t>
            </a:r>
            <a:r>
              <a:rPr lang="en-US" altLang="zh-CN" dirty="0" smtClean="0"/>
              <a:t>PVT-v2</a:t>
            </a:r>
            <a:r>
              <a:rPr lang="zh-CN" altLang="en-US" dirty="0" smtClean="0"/>
              <a:t>设计的模型取得了</a:t>
            </a:r>
            <a:r>
              <a:rPr lang="en-US" altLang="zh-CN" dirty="0" smtClean="0"/>
              <a:t>SOTA</a:t>
            </a:r>
            <a:r>
              <a:rPr lang="zh-CN" altLang="en-US" dirty="0" smtClean="0"/>
              <a:t>的性能。大概有</a:t>
            </a:r>
            <a:r>
              <a:rPr lang="en-US" altLang="zh-CN" dirty="0" smtClean="0"/>
              <a:t>2</a:t>
            </a:r>
            <a:r>
              <a:rPr lang="zh-CN" altLang="en-US" dirty="0" smtClean="0"/>
              <a:t>个点的提高，有些甚至有接近</a:t>
            </a:r>
            <a:r>
              <a:rPr lang="en-US" altLang="zh-CN" dirty="0" smtClean="0"/>
              <a:t>7</a:t>
            </a:r>
            <a:r>
              <a:rPr lang="zh-CN" altLang="en-US" dirty="0" smtClean="0"/>
              <a:t>个百分点的提高</a:t>
            </a: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24</a:t>
            </a:fld>
            <a:endParaRPr lang="zh-CN" altLang="en-US"/>
          </a:p>
        </p:txBody>
      </p:sp>
    </p:spTree>
    <p:extLst>
      <p:ext uri="{BB962C8B-B14F-4D97-AF65-F5344CB8AC3E}">
        <p14:creationId xmlns:p14="http://schemas.microsoft.com/office/powerpoint/2010/main" val="3704924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我们再来看一下可视化结果。绿色代表检测正确的区域，黄色代表漏检的区域。</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25</a:t>
            </a:fld>
            <a:endParaRPr lang="zh-CN" altLang="en-US"/>
          </a:p>
        </p:txBody>
      </p:sp>
    </p:spTree>
    <p:extLst>
      <p:ext uri="{BB962C8B-B14F-4D97-AF65-F5344CB8AC3E}">
        <p14:creationId xmlns:p14="http://schemas.microsoft.com/office/powerpoint/2010/main" val="894207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26</a:t>
            </a:fld>
            <a:endParaRPr lang="zh-CN" altLang="en-US"/>
          </a:p>
        </p:txBody>
      </p:sp>
    </p:spTree>
    <p:extLst>
      <p:ext uri="{BB962C8B-B14F-4D97-AF65-F5344CB8AC3E}">
        <p14:creationId xmlns:p14="http://schemas.microsoft.com/office/powerpoint/2010/main" val="197541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第四个工作，是一个正在投稿的工作。任务是找到图像中的伪装对象。</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例如给定一副左图，我们希望设计的模型能够自动的找到其中的隐藏起来的小鸟。</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相信开始的时候，大家都会非常仔细的找左边图像哪里有伪装目标对吧？其实这个过程就是人眼去提取各种可能的细节特征。</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这个任务也天然地需要提取各种尺度的特征，从而为后面的分割模块提供更好的输入。</a:t>
            </a: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27</a:t>
            </a:fld>
            <a:endParaRPr lang="zh-CN" altLang="en-US"/>
          </a:p>
        </p:txBody>
      </p:sp>
    </p:spTree>
    <p:extLst>
      <p:ext uri="{BB962C8B-B14F-4D97-AF65-F5344CB8AC3E}">
        <p14:creationId xmlns:p14="http://schemas.microsoft.com/office/powerpoint/2010/main" val="2721146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我们做了一个简单的实验，就是给同个模型，输入不同分辨率的图像，很明显高分辨率的输入可以得到更多的细节信息。从而也可以得到更好的分割结果。</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基于这个动机，我们希望网络能够保留一些高分辨率的特征，同时为了让网络不至于太大，也需要有一些低分辨率的定位特征。那么非常自然的就想到了特征金字塔结构的骨干网络。</a:t>
            </a: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28</a:t>
            </a:fld>
            <a:endParaRPr lang="zh-CN" altLang="en-US"/>
          </a:p>
        </p:txBody>
      </p:sp>
    </p:spTree>
    <p:extLst>
      <p:ext uri="{BB962C8B-B14F-4D97-AF65-F5344CB8AC3E}">
        <p14:creationId xmlns:p14="http://schemas.microsoft.com/office/powerpoint/2010/main" val="2728128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这是模型的整体结构，左边同样是采用</a:t>
            </a:r>
            <a:r>
              <a:rPr lang="en-US" altLang="zh-CN" dirty="0" smtClean="0"/>
              <a:t>PVT-v2</a:t>
            </a:r>
            <a:r>
              <a:rPr lang="zh-CN" altLang="en-US" dirty="0" smtClean="0"/>
              <a:t>的骨干网络，然后接着右边对提取的不同阶段的特征进行迭代操作，</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以及高分辨率特征和低分辨率特征的图节点信息的挖掘。 具体细节由于论文还没公开，就不详细介绍了。</a:t>
            </a: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29</a:t>
            </a:fld>
            <a:endParaRPr lang="zh-CN" altLang="en-US"/>
          </a:p>
        </p:txBody>
      </p:sp>
    </p:spTree>
    <p:extLst>
      <p:ext uri="{BB962C8B-B14F-4D97-AF65-F5344CB8AC3E}">
        <p14:creationId xmlns:p14="http://schemas.microsoft.com/office/powerpoint/2010/main" val="51500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3</a:t>
            </a:fld>
            <a:endParaRPr lang="zh-CN" altLang="en-US"/>
          </a:p>
        </p:txBody>
      </p:sp>
    </p:spTree>
    <p:extLst>
      <p:ext uri="{BB962C8B-B14F-4D97-AF65-F5344CB8AC3E}">
        <p14:creationId xmlns:p14="http://schemas.microsoft.com/office/powerpoint/2010/main" val="1758514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30</a:t>
            </a:fld>
            <a:endParaRPr lang="zh-CN" altLang="en-US"/>
          </a:p>
        </p:txBody>
      </p:sp>
    </p:spTree>
    <p:extLst>
      <p:ext uri="{BB962C8B-B14F-4D97-AF65-F5344CB8AC3E}">
        <p14:creationId xmlns:p14="http://schemas.microsoft.com/office/powerpoint/2010/main" val="1643919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31</a:t>
            </a:fld>
            <a:endParaRPr lang="zh-CN" altLang="en-US"/>
          </a:p>
        </p:txBody>
      </p:sp>
    </p:spTree>
    <p:extLst>
      <p:ext uri="{BB962C8B-B14F-4D97-AF65-F5344CB8AC3E}">
        <p14:creationId xmlns:p14="http://schemas.microsoft.com/office/powerpoint/2010/main" val="1241007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从实验结果可以看出，引入金字塔视觉变换网络后，模型的分割结果得到了巨大的改善。并且超过了大大超过了当前最优秀的模型。</a:t>
            </a: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32</a:t>
            </a:fld>
            <a:endParaRPr lang="zh-CN" altLang="en-US"/>
          </a:p>
        </p:txBody>
      </p:sp>
    </p:spTree>
    <p:extLst>
      <p:ext uri="{BB962C8B-B14F-4D97-AF65-F5344CB8AC3E}">
        <p14:creationId xmlns:p14="http://schemas.microsoft.com/office/powerpoint/2010/main" val="1301809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33</a:t>
            </a:fld>
            <a:endParaRPr lang="zh-CN" altLang="en-US"/>
          </a:p>
        </p:txBody>
      </p:sp>
    </p:spTree>
    <p:extLst>
      <p:ext uri="{BB962C8B-B14F-4D97-AF65-F5344CB8AC3E}">
        <p14:creationId xmlns:p14="http://schemas.microsoft.com/office/powerpoint/2010/main" val="1120405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感谢大家的聆听！</a:t>
            </a:r>
            <a:endParaRPr lang="en-US" altLang="zh-CN"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34</a:t>
            </a:fld>
            <a:endParaRPr lang="zh-CN" altLang="en-US"/>
          </a:p>
        </p:txBody>
      </p:sp>
    </p:spTree>
    <p:extLst>
      <p:ext uri="{BB962C8B-B14F-4D97-AF65-F5344CB8AC3E}">
        <p14:creationId xmlns:p14="http://schemas.microsoft.com/office/powerpoint/2010/main" val="260446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这个工作是和南大、港大、南理工、</a:t>
            </a:r>
            <a:r>
              <a:rPr lang="en-US" altLang="zh-CN" dirty="0" smtClean="0"/>
              <a:t>IIAI</a:t>
            </a:r>
            <a:r>
              <a:rPr lang="zh-CN" altLang="en-US" dirty="0" smtClean="0"/>
              <a:t>以及商汤的同学老师合作联合发表的工作。</a:t>
            </a: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4</a:t>
            </a:fld>
            <a:endParaRPr lang="zh-CN" altLang="en-US"/>
          </a:p>
        </p:txBody>
      </p:sp>
    </p:spTree>
    <p:extLst>
      <p:ext uri="{BB962C8B-B14F-4D97-AF65-F5344CB8AC3E}">
        <p14:creationId xmlns:p14="http://schemas.microsoft.com/office/powerpoint/2010/main" val="262988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首先，介绍一下相关工作，视觉</a:t>
            </a:r>
            <a:r>
              <a:rPr lang="en-US" altLang="zh-CN" dirty="0" smtClean="0"/>
              <a:t>Transformer, VIT</a:t>
            </a:r>
            <a:r>
              <a:rPr lang="zh-CN" altLang="en-US" dirty="0" smtClean="0"/>
              <a:t>，它发表在</a:t>
            </a:r>
            <a:r>
              <a:rPr lang="en-US" altLang="zh-CN" dirty="0" smtClean="0"/>
              <a:t>2020</a:t>
            </a:r>
            <a:r>
              <a:rPr lang="zh-CN" altLang="en-US" dirty="0" smtClean="0"/>
              <a:t>的机器学习顶会</a:t>
            </a:r>
            <a:r>
              <a:rPr lang="en-US" altLang="zh-CN" dirty="0" smtClean="0"/>
              <a:t>ILCR</a:t>
            </a:r>
            <a:r>
              <a:rPr lang="zh-CN" altLang="en-US" dirty="0" smtClean="0"/>
              <a:t>上。</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这个工作首先将图像分为若干小块，并当成序列连同位置信息送入到</a:t>
            </a:r>
            <a:r>
              <a:rPr lang="en-US" altLang="zh-CN" dirty="0" smtClean="0"/>
              <a:t>Transformer</a:t>
            </a:r>
            <a:r>
              <a:rPr lang="zh-CN" altLang="en-US" dirty="0" smtClean="0"/>
              <a:t>的编码器中，</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然后，通过一个分类的</a:t>
            </a:r>
            <a:r>
              <a:rPr lang="en-US" altLang="zh-CN" dirty="0" smtClean="0"/>
              <a:t>token</a:t>
            </a:r>
            <a:r>
              <a:rPr lang="zh-CN" altLang="en-US" dirty="0" smtClean="0"/>
              <a:t>去获得图像的特征，</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最后进行图像分类。</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r>
              <a:rPr kumimoji="1" lang="zh-CN" altLang="en-US" dirty="0" smtClean="0"/>
              <a:t>虽然这个工作思想非常朴素，但是最亮眼的地方在于它证明了纯的</a:t>
            </a:r>
            <a:r>
              <a:rPr kumimoji="1" lang="en-US" altLang="zh-CN" dirty="0" smtClean="0"/>
              <a:t>transformer</a:t>
            </a:r>
            <a:r>
              <a:rPr kumimoji="1" lang="zh-CN" altLang="en-US" dirty="0" smtClean="0"/>
              <a:t>模型在视觉任务中是可行的，</a:t>
            </a:r>
            <a:endParaRPr kumimoji="1" lang="en-US" altLang="zh-CN" dirty="0" smtClean="0"/>
          </a:p>
          <a:p>
            <a:r>
              <a:rPr kumimoji="1" lang="zh-CN" altLang="en-US" dirty="0" smtClean="0"/>
              <a:t>甚至在数据量充足的情况下性能比</a:t>
            </a:r>
            <a:r>
              <a:rPr kumimoji="1" lang="en-US" altLang="zh-CN" dirty="0" smtClean="0"/>
              <a:t>CNN</a:t>
            </a:r>
            <a:r>
              <a:rPr kumimoji="1" lang="zh-CN" altLang="en-US" dirty="0" smtClean="0"/>
              <a:t>更好。</a:t>
            </a:r>
            <a:endParaRPr kumimoji="1"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5</a:t>
            </a:fld>
            <a:endParaRPr lang="zh-CN" altLang="en-US"/>
          </a:p>
        </p:txBody>
      </p:sp>
    </p:spTree>
    <p:extLst>
      <p:ext uri="{BB962C8B-B14F-4D97-AF65-F5344CB8AC3E}">
        <p14:creationId xmlns:p14="http://schemas.microsoft.com/office/powerpoint/2010/main" val="284387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从图中我们可以看到，</a:t>
            </a:r>
            <a:r>
              <a:rPr kumimoji="1" lang="en-US" altLang="zh-CN" dirty="0" smtClean="0"/>
              <a:t>CNN</a:t>
            </a:r>
            <a:r>
              <a:rPr kumimoji="1" lang="zh-CN" altLang="en-US" dirty="0" smtClean="0"/>
              <a:t>模型，比如</a:t>
            </a:r>
            <a:r>
              <a:rPr kumimoji="1" lang="en-US" altLang="zh-CN" dirty="0" smtClean="0"/>
              <a:t>VGG</a:t>
            </a:r>
            <a:r>
              <a:rPr kumimoji="1" lang="zh-CN" altLang="en-US" dirty="0" smtClean="0"/>
              <a:t>，</a:t>
            </a:r>
            <a:r>
              <a:rPr kumimoji="1" lang="en-US" altLang="zh-CN" dirty="0" err="1" smtClean="0"/>
              <a:t>resnet</a:t>
            </a:r>
            <a:r>
              <a:rPr kumimoji="1" lang="zh-CN" altLang="en-US" dirty="0" smtClean="0"/>
              <a:t>，他们虽然已经在多个视觉任务中广泛使用了，但是仍有一些不足：</a:t>
            </a:r>
            <a:endParaRPr kumimoji="1" lang="en-US" altLang="zh-CN" dirty="0" smtClean="0"/>
          </a:p>
          <a:p>
            <a:r>
              <a:rPr kumimoji="1" lang="zh-CN" altLang="en-US" dirty="0" smtClean="0"/>
              <a:t>首先就是有效感受野是有限的，尤其在语义分割任务上，通常需要一些增大感受野的操作。</a:t>
            </a:r>
            <a:endParaRPr kumimoji="1" lang="en-US" altLang="zh-CN" dirty="0" smtClean="0"/>
          </a:p>
          <a:p>
            <a:r>
              <a:rPr kumimoji="1" lang="zh-CN" altLang="en-US" dirty="0" smtClean="0"/>
              <a:t>然后是</a:t>
            </a:r>
            <a:r>
              <a:rPr kumimoji="1" lang="en-US" altLang="zh-CN" dirty="0" smtClean="0"/>
              <a:t>CNN</a:t>
            </a:r>
            <a:r>
              <a:rPr kumimoji="1" lang="zh-CN" altLang="en-US" dirty="0" smtClean="0"/>
              <a:t>模型的权重是固定的，不能随着输入的改变而改变。</a:t>
            </a:r>
            <a:endParaRPr kumimoji="1" lang="en-US" altLang="zh-CN" dirty="0" smtClean="0"/>
          </a:p>
          <a:p>
            <a:endParaRPr kumimoji="1" lang="en-US" altLang="zh-CN" dirty="0" smtClean="0"/>
          </a:p>
          <a:p>
            <a:r>
              <a:rPr kumimoji="1" lang="en-US" altLang="zh-CN" dirty="0" smtClean="0"/>
              <a:t>Transformer</a:t>
            </a:r>
            <a:r>
              <a:rPr kumimoji="1" lang="zh-CN" altLang="en-US" dirty="0" smtClean="0"/>
              <a:t>模型恰好能解决</a:t>
            </a:r>
            <a:r>
              <a:rPr kumimoji="1" lang="en-US" altLang="zh-CN" dirty="0" smtClean="0"/>
              <a:t>CNN</a:t>
            </a:r>
            <a:r>
              <a:rPr kumimoji="1" lang="zh-CN" altLang="en-US" dirty="0" smtClean="0"/>
              <a:t>中的两个问题，</a:t>
            </a:r>
            <a:r>
              <a:rPr kumimoji="1" lang="en-US" altLang="zh-CN" dirty="0" smtClean="0"/>
              <a:t>Transformer</a:t>
            </a:r>
            <a:r>
              <a:rPr kumimoji="1" lang="zh-CN" altLang="en-US" dirty="0" smtClean="0"/>
              <a:t>具有全局的感受野，和动态变化的注意力权重。</a:t>
            </a:r>
            <a:endParaRPr kumimoji="1" lang="en-US" altLang="zh-CN" dirty="0" smtClean="0"/>
          </a:p>
          <a:p>
            <a:r>
              <a:rPr kumimoji="1" lang="zh-CN" altLang="en-US" dirty="0" smtClean="0"/>
              <a:t>但是之前提到的</a:t>
            </a:r>
            <a:r>
              <a:rPr kumimoji="1" lang="en-US" altLang="zh-CN" dirty="0" err="1" smtClean="0"/>
              <a:t>ViT</a:t>
            </a:r>
            <a:r>
              <a:rPr kumimoji="1" lang="zh-CN" altLang="en-US" dirty="0" smtClean="0"/>
              <a:t>也有一些缺点：</a:t>
            </a:r>
            <a:endParaRPr kumimoji="1" lang="en-US" altLang="zh-CN" dirty="0" smtClean="0"/>
          </a:p>
          <a:p>
            <a:r>
              <a:rPr kumimoji="1" lang="zh-CN" altLang="en-US" dirty="0" smtClean="0"/>
              <a:t>比如他的结构是柱状的，输出的</a:t>
            </a:r>
            <a:r>
              <a:rPr kumimoji="1" lang="en-US" altLang="zh-CN" dirty="0" smtClean="0"/>
              <a:t>feature</a:t>
            </a:r>
            <a:r>
              <a:rPr kumimoji="1" lang="zh-CN" altLang="en-US" dirty="0" smtClean="0"/>
              <a:t> </a:t>
            </a:r>
            <a:r>
              <a:rPr kumimoji="1" lang="en-US" altLang="zh-CN" dirty="0" smtClean="0"/>
              <a:t>map</a:t>
            </a:r>
            <a:r>
              <a:rPr kumimoji="1" lang="zh-CN" altLang="en-US" dirty="0" smtClean="0"/>
              <a:t>是单尺度的且分辨率较低。所以</a:t>
            </a:r>
            <a:r>
              <a:rPr kumimoji="1" lang="en-US" altLang="zh-CN" dirty="0" err="1" smtClean="0"/>
              <a:t>ViT</a:t>
            </a:r>
            <a:r>
              <a:rPr kumimoji="1" lang="zh-CN" altLang="en-US" dirty="0" smtClean="0"/>
              <a:t>不能直接用在下游的检测和分割里面。</a:t>
            </a:r>
            <a:endParaRPr kumimoji="1" lang="en-US" altLang="zh-CN" dirty="0" smtClean="0"/>
          </a:p>
          <a:p>
            <a:endParaRPr kumimoji="1"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t>我们的金字塔视觉</a:t>
            </a:r>
            <a:r>
              <a:rPr kumimoji="1" lang="en-US" altLang="zh-CN" dirty="0" smtClean="0"/>
              <a:t>transformer</a:t>
            </a:r>
            <a:r>
              <a:rPr kumimoji="1" lang="zh-CN" altLang="en-US" dirty="0" smtClean="0"/>
              <a:t>就是希望将</a:t>
            </a:r>
            <a:r>
              <a:rPr kumimoji="1" lang="en-US" altLang="zh-CN" dirty="0" smtClean="0"/>
              <a:t>CNN</a:t>
            </a:r>
            <a:r>
              <a:rPr kumimoji="1" lang="zh-CN" altLang="en-US" dirty="0" smtClean="0"/>
              <a:t>中的金字塔机制引入到</a:t>
            </a:r>
            <a:r>
              <a:rPr kumimoji="1" lang="en-US" altLang="zh-CN" dirty="0" smtClean="0"/>
              <a:t>transformer</a:t>
            </a:r>
            <a:r>
              <a:rPr kumimoji="1" lang="zh-CN" altLang="en-US" dirty="0" smtClean="0"/>
              <a:t>中，</a:t>
            </a:r>
            <a:endParaRPr kumimoji="1"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t>设计一个能方便用在检测分割等任务上的</a:t>
            </a:r>
            <a:r>
              <a:rPr kumimoji="1" lang="en-US" altLang="zh-CN" dirty="0" smtClean="0"/>
              <a:t>transformer</a:t>
            </a:r>
            <a:r>
              <a:rPr kumimoji="1" lang="zh-CN" altLang="en-US" dirty="0" smtClean="0"/>
              <a:t>骨干网络</a:t>
            </a:r>
            <a:endParaRPr kumimoji="1" lang="en-US" altLang="zh-CN" dirty="0" smtClean="0"/>
          </a:p>
          <a:p>
            <a:endParaRPr kumimoji="1" lang="zh-CN"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6</a:t>
            </a:fld>
            <a:endParaRPr lang="zh-CN" altLang="en-US"/>
          </a:p>
        </p:txBody>
      </p:sp>
    </p:spTree>
    <p:extLst>
      <p:ext uri="{BB962C8B-B14F-4D97-AF65-F5344CB8AC3E}">
        <p14:creationId xmlns:p14="http://schemas.microsoft.com/office/powerpoint/2010/main" val="281101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smtClean="0"/>
          </a:p>
          <a:p>
            <a:r>
              <a:rPr kumimoji="1" lang="zh-CN" altLang="en-US" dirty="0" smtClean="0"/>
              <a:t>这是我们方法的总体结构，和</a:t>
            </a:r>
            <a:r>
              <a:rPr kumimoji="1" lang="en-US" altLang="zh-CN" dirty="0" err="1" smtClean="0"/>
              <a:t>vit</a:t>
            </a:r>
            <a:r>
              <a:rPr kumimoji="1" lang="zh-CN" altLang="en-US" dirty="0" smtClean="0"/>
              <a:t>相比，他有几个不一样的地方</a:t>
            </a:r>
            <a:endParaRPr kumimoji="1" lang="en-US" altLang="zh-CN" dirty="0" smtClean="0"/>
          </a:p>
          <a:p>
            <a:endParaRPr kumimoji="1" lang="en-US" altLang="zh-CN" dirty="0" smtClean="0"/>
          </a:p>
          <a:p>
            <a:r>
              <a:rPr kumimoji="1" lang="zh-CN" altLang="en-US" dirty="0" smtClean="0"/>
              <a:t>首先，我们方法有</a:t>
            </a:r>
            <a:r>
              <a:rPr kumimoji="1" lang="en-US" altLang="zh-CN" dirty="0" smtClean="0"/>
              <a:t>4</a:t>
            </a:r>
            <a:r>
              <a:rPr kumimoji="1" lang="zh-CN" altLang="en-US" b="1" dirty="0" smtClean="0"/>
              <a:t>个</a:t>
            </a:r>
            <a:r>
              <a:rPr kumimoji="1" lang="en-US" altLang="zh-CN" b="1" dirty="0" smtClean="0"/>
              <a:t>stage</a:t>
            </a:r>
            <a:r>
              <a:rPr kumimoji="1" lang="zh-CN" altLang="en-US" b="1" dirty="0" smtClean="0"/>
              <a:t>，不同的</a:t>
            </a:r>
            <a:r>
              <a:rPr kumimoji="1" lang="en-US" altLang="zh-CN" b="1" dirty="0" smtClean="0"/>
              <a:t>stage</a:t>
            </a:r>
            <a:r>
              <a:rPr kumimoji="1" lang="zh-CN" altLang="en-US" b="1" dirty="0" smtClean="0"/>
              <a:t>负责生成不同分辨率的</a:t>
            </a:r>
            <a:r>
              <a:rPr kumimoji="1" lang="en-US" altLang="zh-CN" b="1" dirty="0" smtClean="0"/>
              <a:t>feature</a:t>
            </a:r>
            <a:r>
              <a:rPr kumimoji="1" lang="zh-CN" altLang="en-US" b="1" dirty="0" smtClean="0"/>
              <a:t> </a:t>
            </a:r>
            <a:r>
              <a:rPr kumimoji="1" lang="en-US" altLang="zh-CN" b="1" dirty="0" smtClean="0"/>
              <a:t>map</a:t>
            </a:r>
          </a:p>
          <a:p>
            <a:endParaRPr kumimoji="1" lang="en-US" altLang="zh-CN" b="1" dirty="0" smtClean="0"/>
          </a:p>
          <a:p>
            <a:r>
              <a:rPr kumimoji="1" lang="zh-CN" altLang="en-US" b="1" dirty="0" smtClean="0"/>
              <a:t>然后，每个</a:t>
            </a:r>
            <a:r>
              <a:rPr kumimoji="1" lang="en-US" altLang="zh-CN" b="1" dirty="0" smtClean="0"/>
              <a:t>stage</a:t>
            </a:r>
            <a:r>
              <a:rPr kumimoji="1" lang="zh-CN" altLang="en-US" b="1" dirty="0" smtClean="0"/>
              <a:t>有一个独立的</a:t>
            </a:r>
            <a:r>
              <a:rPr kumimoji="1" lang="en-US" altLang="zh-CN" b="1" dirty="0" smtClean="0"/>
              <a:t>patch</a:t>
            </a:r>
            <a:r>
              <a:rPr kumimoji="1" lang="zh-CN" altLang="en-US" b="1" dirty="0" smtClean="0"/>
              <a:t> </a:t>
            </a:r>
            <a:r>
              <a:rPr kumimoji="1" lang="en-US" altLang="zh-CN" b="1" dirty="0" err="1" smtClean="0"/>
              <a:t>emb</a:t>
            </a:r>
            <a:r>
              <a:rPr kumimoji="1" lang="zh-CN" altLang="en-US" b="1" dirty="0" smtClean="0"/>
              <a:t>和</a:t>
            </a:r>
            <a:r>
              <a:rPr kumimoji="1" lang="en-US" altLang="zh-CN" b="1" dirty="0" smtClean="0"/>
              <a:t>transformer</a:t>
            </a:r>
            <a:r>
              <a:rPr kumimoji="1" lang="zh-CN" altLang="en-US" b="1" dirty="0" smtClean="0"/>
              <a:t> </a:t>
            </a:r>
            <a:r>
              <a:rPr kumimoji="1" lang="en-US" altLang="zh-CN" b="1" dirty="0" smtClean="0"/>
              <a:t>encoder</a:t>
            </a:r>
          </a:p>
          <a:p>
            <a:endParaRPr kumimoji="1" lang="en-US" altLang="zh-CN" b="1" dirty="0" smtClean="0"/>
          </a:p>
          <a:p>
            <a:r>
              <a:rPr kumimoji="1" lang="zh-CN" altLang="en-US" b="1" dirty="0" smtClean="0"/>
              <a:t>最后，为了处理高分辨率的</a:t>
            </a:r>
            <a:r>
              <a:rPr kumimoji="1" lang="en-US" altLang="zh-CN" b="1" dirty="0" smtClean="0"/>
              <a:t>feature</a:t>
            </a:r>
            <a:r>
              <a:rPr kumimoji="1" lang="zh-CN" altLang="en-US" b="1" dirty="0" smtClean="0"/>
              <a:t> </a:t>
            </a:r>
            <a:r>
              <a:rPr kumimoji="1" lang="en-US" altLang="zh-CN" b="1" dirty="0" smtClean="0"/>
              <a:t>map</a:t>
            </a:r>
            <a:r>
              <a:rPr kumimoji="1" lang="zh-CN" altLang="en-US" b="1" dirty="0" smtClean="0"/>
              <a:t>，我们还设计了一个空间压缩的</a:t>
            </a:r>
            <a:r>
              <a:rPr kumimoji="1" lang="en-US" altLang="zh-CN" b="1" dirty="0" smtClean="0"/>
              <a:t>attention</a:t>
            </a:r>
            <a:r>
              <a:rPr kumimoji="1" lang="zh-CN" altLang="en-US" b="1" dirty="0" smtClean="0"/>
              <a:t> 模块，用来减小计算量</a:t>
            </a:r>
            <a:endParaRPr kumimoji="1" lang="en-US" altLang="zh-CN" b="1" dirty="0" smtClean="0"/>
          </a:p>
          <a:p>
            <a:endParaRPr kumimoji="1" lang="en-US" altLang="zh-CN" b="1" dirty="0" smtClean="0"/>
          </a:p>
          <a:p>
            <a:r>
              <a:rPr kumimoji="1" lang="zh-CN" altLang="en-US" b="1" dirty="0" smtClean="0"/>
              <a:t>值得一提的是，</a:t>
            </a:r>
            <a:r>
              <a:rPr kumimoji="1" lang="en-US" altLang="zh-CN" b="1" dirty="0" err="1" smtClean="0"/>
              <a:t>pvt</a:t>
            </a:r>
            <a:r>
              <a:rPr kumimoji="1" lang="zh-CN" altLang="en-US" b="1" dirty="0" smtClean="0"/>
              <a:t>的设计原则和</a:t>
            </a:r>
            <a:r>
              <a:rPr kumimoji="1" lang="en-US" altLang="zh-CN" b="1" dirty="0" err="1" smtClean="0"/>
              <a:t>vit</a:t>
            </a:r>
            <a:r>
              <a:rPr kumimoji="1" lang="zh-CN" altLang="en-US" b="1" dirty="0" smtClean="0"/>
              <a:t>一样，就是尽量保持</a:t>
            </a:r>
            <a:r>
              <a:rPr kumimoji="1" lang="en-US" altLang="zh-CN" b="1" dirty="0" smtClean="0"/>
              <a:t>transformer</a:t>
            </a:r>
            <a:r>
              <a:rPr kumimoji="1" lang="zh-CN" altLang="en-US" b="1" dirty="0" smtClean="0"/>
              <a:t>原汁原味的基础上加入必要的模块，</a:t>
            </a:r>
            <a:endParaRPr kumimoji="1" lang="en-US" altLang="zh-CN" b="1" dirty="0" smtClean="0"/>
          </a:p>
          <a:p>
            <a:r>
              <a:rPr kumimoji="1" lang="zh-CN" altLang="en-US" b="1" dirty="0" smtClean="0"/>
              <a:t>这里我们在保持原有</a:t>
            </a:r>
            <a:r>
              <a:rPr kumimoji="1" lang="en-US" altLang="zh-CN" b="1" dirty="0" smtClean="0"/>
              <a:t>transformer</a:t>
            </a:r>
            <a:r>
              <a:rPr kumimoji="1" lang="zh-CN" altLang="en-US" b="1" dirty="0" smtClean="0"/>
              <a:t>的情况下，引入金字塔结构，然后为了节约计算显存消耗，引入</a:t>
            </a:r>
            <a:r>
              <a:rPr kumimoji="1" lang="en-US" altLang="zh-CN" b="1" dirty="0" err="1" smtClean="0"/>
              <a:t>sra</a:t>
            </a:r>
            <a:endParaRPr kumimoji="1" lang="en-US" altLang="zh-CN" b="1" dirty="0" smtClean="0"/>
          </a:p>
          <a:p>
            <a:endParaRPr kumimoji="1" lang="en-US" altLang="zh-CN" b="1" dirty="0" smtClean="0"/>
          </a:p>
          <a:p>
            <a:endParaRPr kumimoji="1" lang="en-US" altLang="zh-CN" b="1" dirty="0" smtClean="0"/>
          </a:p>
          <a:p>
            <a:r>
              <a:rPr kumimoji="1" lang="zh-CN" altLang="en-US" b="1" dirty="0" smtClean="0"/>
              <a:t>为了生成特征金字塔，我们需要控制每个</a:t>
            </a:r>
            <a:r>
              <a:rPr kumimoji="1" lang="en-US" altLang="zh-CN" b="1" dirty="0" smtClean="0"/>
              <a:t>stage</a:t>
            </a:r>
            <a:r>
              <a:rPr kumimoji="1" lang="zh-CN" altLang="en-US" b="1" dirty="0" smtClean="0"/>
              <a:t>生成的</a:t>
            </a:r>
            <a:r>
              <a:rPr kumimoji="1" lang="en-US" altLang="zh-CN" b="1" dirty="0" smtClean="0"/>
              <a:t>feature</a:t>
            </a:r>
            <a:r>
              <a:rPr kumimoji="1" lang="zh-CN" altLang="en-US" b="1" dirty="0" smtClean="0"/>
              <a:t> </a:t>
            </a:r>
            <a:r>
              <a:rPr kumimoji="1" lang="en-US" altLang="zh-CN" b="1" dirty="0" smtClean="0"/>
              <a:t>map</a:t>
            </a:r>
            <a:r>
              <a:rPr kumimoji="1" lang="zh-CN" altLang="en-US" b="1" dirty="0" smtClean="0"/>
              <a:t>的大小。这里我们是通过</a:t>
            </a:r>
            <a:r>
              <a:rPr kumimoji="1" lang="en-US" altLang="zh-CN" b="1" dirty="0" smtClean="0"/>
              <a:t>patch</a:t>
            </a:r>
            <a:r>
              <a:rPr kumimoji="1" lang="zh-CN" altLang="en-US" b="1" dirty="0" smtClean="0"/>
              <a:t> </a:t>
            </a:r>
            <a:r>
              <a:rPr kumimoji="1" lang="en-US" altLang="zh-CN" b="1" dirty="0" err="1" smtClean="0"/>
              <a:t>emb</a:t>
            </a:r>
            <a:r>
              <a:rPr kumimoji="1" lang="zh-CN" altLang="en-US" b="1" dirty="0" smtClean="0"/>
              <a:t>控制的</a:t>
            </a:r>
            <a:endParaRPr kumimoji="1" lang="zh-CN"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7</a:t>
            </a:fld>
            <a:endParaRPr lang="zh-CN" altLang="en-US"/>
          </a:p>
        </p:txBody>
      </p:sp>
    </p:spTree>
    <p:extLst>
      <p:ext uri="{BB962C8B-B14F-4D97-AF65-F5344CB8AC3E}">
        <p14:creationId xmlns:p14="http://schemas.microsoft.com/office/powerpoint/2010/main" val="419932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这是</a:t>
            </a:r>
            <a:r>
              <a:rPr kumimoji="1" lang="en-US" altLang="zh-CN" dirty="0" smtClean="0"/>
              <a:t>patch</a:t>
            </a:r>
            <a:r>
              <a:rPr kumimoji="1" lang="zh-CN" altLang="en-US" dirty="0" smtClean="0"/>
              <a:t> </a:t>
            </a:r>
            <a:r>
              <a:rPr kumimoji="1" lang="en-US" altLang="zh-CN" dirty="0" smtClean="0"/>
              <a:t>embedding</a:t>
            </a:r>
            <a:r>
              <a:rPr kumimoji="1" lang="zh-CN" altLang="en-US" dirty="0" smtClean="0"/>
              <a:t>的具体细节，</a:t>
            </a:r>
            <a:endParaRPr kumimoji="1" lang="en-US" altLang="zh-CN" dirty="0" smtClean="0"/>
          </a:p>
          <a:p>
            <a:r>
              <a:rPr kumimoji="1" lang="zh-CN" altLang="en-US" dirty="0" smtClean="0"/>
              <a:t>假设输入的特征图大小为。。。</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8</a:t>
            </a:fld>
            <a:endParaRPr lang="zh-CN" altLang="en-US"/>
          </a:p>
        </p:txBody>
      </p:sp>
    </p:spTree>
    <p:extLst>
      <p:ext uri="{BB962C8B-B14F-4D97-AF65-F5344CB8AC3E}">
        <p14:creationId xmlns:p14="http://schemas.microsoft.com/office/powerpoint/2010/main" val="4243311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上面提到</a:t>
            </a:r>
            <a:r>
              <a:rPr kumimoji="1" lang="en-US" altLang="zh-CN" dirty="0" err="1" smtClean="0"/>
              <a:t>pvt</a:t>
            </a:r>
            <a:r>
              <a:rPr kumimoji="1" lang="zh-CN" altLang="en-US" dirty="0" smtClean="0"/>
              <a:t>要处理大分辨率</a:t>
            </a:r>
            <a:r>
              <a:rPr kumimoji="1" lang="en-US" altLang="zh-CN" dirty="0" smtClean="0"/>
              <a:t>feature</a:t>
            </a:r>
            <a:r>
              <a:rPr kumimoji="1" lang="zh-CN" altLang="en-US" dirty="0" smtClean="0"/>
              <a:t> </a:t>
            </a:r>
            <a:r>
              <a:rPr kumimoji="1" lang="en-US" altLang="zh-CN" dirty="0" smtClean="0"/>
              <a:t>map</a:t>
            </a:r>
            <a:r>
              <a:rPr kumimoji="1" lang="zh-CN" altLang="en-US" dirty="0" smtClean="0"/>
              <a:t>，比如</a:t>
            </a:r>
            <a:r>
              <a:rPr kumimoji="1" lang="en-US" altLang="zh-CN" dirty="0" smtClean="0"/>
              <a:t>H/4</a:t>
            </a:r>
            <a:r>
              <a:rPr kumimoji="1" lang="zh-CN" altLang="en-US" dirty="0" smtClean="0"/>
              <a:t>，</a:t>
            </a:r>
            <a:r>
              <a:rPr kumimoji="1" lang="en-US" altLang="zh-CN" dirty="0" smtClean="0"/>
              <a:t>W/4</a:t>
            </a:r>
            <a:r>
              <a:rPr kumimoji="1" lang="zh-CN" altLang="en-US" dirty="0" smtClean="0"/>
              <a:t>大小的</a:t>
            </a:r>
            <a:r>
              <a:rPr kumimoji="1" lang="en-US" altLang="zh-CN" dirty="0" smtClean="0"/>
              <a:t>feat</a:t>
            </a:r>
            <a:r>
              <a:rPr kumimoji="1" lang="zh-CN" altLang="en-US" dirty="0" smtClean="0"/>
              <a:t> </a:t>
            </a:r>
            <a:r>
              <a:rPr kumimoji="1" lang="en-US" altLang="zh-CN" dirty="0" smtClean="0"/>
              <a:t>map</a:t>
            </a:r>
            <a:r>
              <a:rPr kumimoji="1" lang="zh-CN" altLang="en-US" dirty="0" smtClean="0"/>
              <a:t>，所以我们在原来的</a:t>
            </a:r>
            <a:r>
              <a:rPr kumimoji="1" lang="en-US" altLang="zh-CN" dirty="0" smtClean="0"/>
              <a:t>multi-head</a:t>
            </a:r>
            <a:r>
              <a:rPr kumimoji="1" lang="zh-CN" altLang="en-US" dirty="0" smtClean="0"/>
              <a:t> </a:t>
            </a:r>
            <a:r>
              <a:rPr kumimoji="1" lang="en-US" altLang="zh-CN" dirty="0" smtClean="0"/>
              <a:t>attention</a:t>
            </a:r>
            <a:r>
              <a:rPr kumimoji="1" lang="zh-CN" altLang="en-US" dirty="0" smtClean="0"/>
              <a:t>上进行改进，设计了空间压缩</a:t>
            </a:r>
            <a:r>
              <a:rPr kumimoji="1" lang="en-US" altLang="zh-CN" dirty="0" smtClean="0"/>
              <a:t>attention</a:t>
            </a:r>
          </a:p>
          <a:p>
            <a:endParaRPr kumimoji="1" lang="en-US" altLang="zh-CN" dirty="0" smtClean="0"/>
          </a:p>
          <a:p>
            <a:r>
              <a:rPr kumimoji="1" lang="zh-CN" altLang="en-US" dirty="0" smtClean="0"/>
              <a:t>和原来的</a:t>
            </a:r>
            <a:r>
              <a:rPr kumimoji="1" lang="en-US" altLang="zh-CN" dirty="0" smtClean="0"/>
              <a:t>multi-head</a:t>
            </a:r>
            <a:r>
              <a:rPr kumimoji="1" lang="zh-CN" altLang="en-US" dirty="0" smtClean="0"/>
              <a:t> </a:t>
            </a:r>
            <a:r>
              <a:rPr kumimoji="1" lang="en-US" altLang="zh-CN" dirty="0" smtClean="0"/>
              <a:t>attention</a:t>
            </a:r>
            <a:r>
              <a:rPr kumimoji="1" lang="zh-CN" altLang="en-US" dirty="0" smtClean="0"/>
              <a:t>不同的地方在于，我们在进行</a:t>
            </a:r>
            <a:r>
              <a:rPr kumimoji="1" lang="en-US" altLang="zh-CN" dirty="0" smtClean="0"/>
              <a:t>attention</a:t>
            </a:r>
            <a:r>
              <a:rPr kumimoji="1" lang="zh-CN" altLang="en-US" dirty="0" smtClean="0"/>
              <a:t>前把</a:t>
            </a:r>
            <a:r>
              <a:rPr kumimoji="1" lang="en-US" altLang="zh-CN" dirty="0" smtClean="0"/>
              <a:t>k</a:t>
            </a:r>
            <a:r>
              <a:rPr kumimoji="1" lang="zh-CN" altLang="en-US" dirty="0" smtClean="0"/>
              <a:t>和</a:t>
            </a:r>
            <a:r>
              <a:rPr kumimoji="1" lang="en-US" altLang="zh-CN" dirty="0" smtClean="0"/>
              <a:t>v</a:t>
            </a:r>
            <a:r>
              <a:rPr kumimoji="1" lang="zh-CN" altLang="en-US" dirty="0" smtClean="0"/>
              <a:t>的长和宽压缩为原来的</a:t>
            </a:r>
            <a:r>
              <a:rPr kumimoji="1" lang="en-US" altLang="zh-CN" dirty="0" smtClean="0"/>
              <a:t>1/R</a:t>
            </a:r>
            <a:r>
              <a:rPr kumimoji="1" lang="zh-CN" altLang="en-US" dirty="0" smtClean="0"/>
              <a:t>，</a:t>
            </a:r>
            <a:endParaRPr kumimoji="1" lang="en-US" altLang="zh-CN" dirty="0" smtClean="0"/>
          </a:p>
          <a:p>
            <a:r>
              <a:rPr kumimoji="1" lang="zh-CN" altLang="en-US" dirty="0" smtClean="0"/>
              <a:t>所以我们方法最后的复杂度只有原来</a:t>
            </a:r>
            <a:r>
              <a:rPr kumimoji="1" lang="en-US" altLang="zh-CN" dirty="0" smtClean="0"/>
              <a:t>multi-head</a:t>
            </a:r>
            <a:r>
              <a:rPr kumimoji="1" lang="zh-CN" altLang="en-US" dirty="0" smtClean="0"/>
              <a:t> </a:t>
            </a:r>
            <a:r>
              <a:rPr kumimoji="1" lang="en-US" altLang="zh-CN" dirty="0" smtClean="0"/>
              <a:t>attention</a:t>
            </a:r>
            <a:r>
              <a:rPr kumimoji="1" lang="zh-CN" altLang="en-US" dirty="0" smtClean="0"/>
              <a:t>的</a:t>
            </a:r>
            <a:r>
              <a:rPr kumimoji="1" lang="en-US" altLang="zh-CN" dirty="0" smtClean="0"/>
              <a:t>1/R^2</a:t>
            </a:r>
            <a:r>
              <a:rPr kumimoji="1" lang="zh-CN" altLang="en-US" dirty="0" smtClean="0"/>
              <a:t>，极大地节省了计算量。</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2EE637B-DF7A-4393-B85F-8A8843E8AFD2}" type="slidenum">
              <a:rPr lang="zh-CN" altLang="en-US" smtClean="0"/>
              <a:t>9</a:t>
            </a:fld>
            <a:endParaRPr lang="zh-CN" altLang="en-US"/>
          </a:p>
        </p:txBody>
      </p:sp>
    </p:spTree>
    <p:extLst>
      <p:ext uri="{BB962C8B-B14F-4D97-AF65-F5344CB8AC3E}">
        <p14:creationId xmlns:p14="http://schemas.microsoft.com/office/powerpoint/2010/main" val="320319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Tree>
    <p:extLst>
      <p:ext uri="{BB962C8B-B14F-4D97-AF65-F5344CB8AC3E}">
        <p14:creationId xmlns:p14="http://schemas.microsoft.com/office/powerpoint/2010/main" val="28402470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130655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194736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20156671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11084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420183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112505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115080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165653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14866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108CCF40-D55D-4027-8D2C-E6A92B44C39D}" type="datetimeFigureOut">
              <a:rPr lang="zh-CN" altLang="en-US" smtClean="0"/>
              <a:pPr/>
              <a:t>2022/1/5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46BBD43-24AB-4F53-8689-C71C72C067AA}" type="slidenum">
              <a:rPr lang="zh-CN" altLang="en-US" smtClean="0"/>
              <a:pPr/>
              <a:t>‹#›</a:t>
            </a:fld>
            <a:endParaRPr lang="zh-CN" altLang="en-US"/>
          </a:p>
        </p:txBody>
      </p:sp>
    </p:spTree>
    <p:extLst>
      <p:ext uri="{BB962C8B-B14F-4D97-AF65-F5344CB8AC3E}">
        <p14:creationId xmlns:p14="http://schemas.microsoft.com/office/powerpoint/2010/main" val="40570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CCF40-D55D-4027-8D2C-E6A92B44C39D}" type="datetimeFigureOut">
              <a:rPr lang="zh-CN" altLang="en-US" smtClean="0"/>
              <a:pPr/>
              <a:t>2022/1/5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BBD43-24AB-4F53-8689-C71C72C067AA}" type="slidenum">
              <a:rPr lang="zh-CN" altLang="en-US" smtClean="0"/>
              <a:pPr/>
              <a:t>‹#›</a:t>
            </a:fld>
            <a:endParaRPr lang="zh-CN" altLang="en-US"/>
          </a:p>
        </p:txBody>
      </p:sp>
      <p:sp>
        <p:nvSpPr>
          <p:cNvPr id="7" name="TextBox 12"/>
          <p:cNvSpPr txBox="1"/>
          <p:nvPr userDrawn="1"/>
        </p:nvSpPr>
        <p:spPr>
          <a:xfrm>
            <a:off x="3169403" y="6519446"/>
            <a:ext cx="5168685" cy="338554"/>
          </a:xfrm>
          <a:prstGeom prst="rect">
            <a:avLst/>
          </a:prstGeom>
          <a:solidFill>
            <a:schemeClr val="accent4">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smtClean="0">
                <a:solidFill>
                  <a:schemeClr val="bg1"/>
                </a:solidFill>
              </a:rPr>
              <a:t>金字塔视觉特征变换网络及其应用</a:t>
            </a:r>
            <a:endParaRPr lang="en-US" sz="2400" dirty="0">
              <a:solidFill>
                <a:schemeClr val="bg1"/>
              </a:solidFill>
            </a:endParaRPr>
          </a:p>
        </p:txBody>
      </p:sp>
      <p:sp>
        <p:nvSpPr>
          <p:cNvPr id="8" name="TextBox 13"/>
          <p:cNvSpPr txBox="1"/>
          <p:nvPr userDrawn="1"/>
        </p:nvSpPr>
        <p:spPr>
          <a:xfrm>
            <a:off x="0" y="6519446"/>
            <a:ext cx="3169402" cy="338554"/>
          </a:xfrm>
          <a:prstGeom prst="rect">
            <a:avLst/>
          </a:prstGeom>
          <a:solidFill>
            <a:srgbClr val="00B0F0"/>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aseline="0" dirty="0" smtClean="0">
                <a:solidFill>
                  <a:schemeClr val="bg1"/>
                </a:solidFill>
              </a:rPr>
              <a:t>范登平 </a:t>
            </a:r>
            <a:r>
              <a:rPr lang="en-US" altLang="zh-CN" sz="1600" baseline="0" dirty="0" smtClean="0">
                <a:solidFill>
                  <a:schemeClr val="bg1"/>
                </a:solidFill>
              </a:rPr>
              <a:t>(ETH Zurich)</a:t>
            </a:r>
            <a:endParaRPr lang="en-US" sz="2400" dirty="0">
              <a:solidFill>
                <a:schemeClr val="bg1"/>
              </a:solidFill>
            </a:endParaRPr>
          </a:p>
        </p:txBody>
      </p:sp>
      <p:sp>
        <p:nvSpPr>
          <p:cNvPr id="9" name="TextBox 11"/>
          <p:cNvSpPr txBox="1"/>
          <p:nvPr userDrawn="1"/>
        </p:nvSpPr>
        <p:spPr>
          <a:xfrm>
            <a:off x="11353800" y="6519446"/>
            <a:ext cx="838200" cy="338554"/>
          </a:xfrm>
          <a:prstGeom prst="rect">
            <a:avLst/>
          </a:prstGeom>
          <a:solidFill>
            <a:srgbClr val="002060"/>
          </a:solidFill>
        </p:spPr>
        <p:txBody>
          <a:bodyPr wrap="square" rtlCol="0">
            <a:spAutoFit/>
          </a:bodyPr>
          <a:lstStyle/>
          <a:p>
            <a:pPr algn="ctr"/>
            <a:fld id="{C603BFBC-EF15-48A5-8249-0FEAC4BE5DBB}" type="slidenum">
              <a:rPr lang="en-US" sz="1600" smtClean="0">
                <a:solidFill>
                  <a:schemeClr val="bg1"/>
                </a:solidFill>
              </a:rPr>
              <a:pPr algn="ctr"/>
              <a:t>‹#›</a:t>
            </a:fld>
            <a:r>
              <a:rPr lang="en-US" sz="1600" dirty="0" smtClean="0">
                <a:solidFill>
                  <a:schemeClr val="bg1"/>
                </a:solidFill>
              </a:rPr>
              <a:t>/</a:t>
            </a:r>
            <a:r>
              <a:rPr lang="en-US" sz="1600" dirty="0" smtClean="0">
                <a:solidFill>
                  <a:schemeClr val="bg1"/>
                </a:solidFill>
              </a:rPr>
              <a:t>34</a:t>
            </a:r>
            <a:endParaRPr lang="en-US" altLang="zh-CN" sz="1600" dirty="0">
              <a:solidFill>
                <a:schemeClr val="bg1"/>
              </a:solidFill>
            </a:endParaRPr>
          </a:p>
        </p:txBody>
      </p:sp>
      <p:cxnSp>
        <p:nvCxnSpPr>
          <p:cNvPr id="10" name="直接连接符 9"/>
          <p:cNvCxnSpPr/>
          <p:nvPr userDrawn="1"/>
        </p:nvCxnSpPr>
        <p:spPr>
          <a:xfrm>
            <a:off x="243840" y="768795"/>
            <a:ext cx="6373091" cy="0"/>
          </a:xfrm>
          <a:prstGeom prst="line">
            <a:avLst/>
          </a:prstGeom>
          <a:ln w="38100">
            <a:solidFill>
              <a:schemeClr val="tx1"/>
            </a:solidFill>
          </a:ln>
        </p:spPr>
        <p:style>
          <a:lnRef idx="3">
            <a:schemeClr val="accent4"/>
          </a:lnRef>
          <a:fillRef idx="0">
            <a:schemeClr val="accent4"/>
          </a:fillRef>
          <a:effectRef idx="2">
            <a:schemeClr val="accent4"/>
          </a:effectRef>
          <a:fontRef idx="minor">
            <a:schemeClr val="tx1"/>
          </a:fontRef>
        </p:style>
      </p:cxnSp>
      <p:cxnSp>
        <p:nvCxnSpPr>
          <p:cNvPr id="11" name="直接连接符 10"/>
          <p:cNvCxnSpPr/>
          <p:nvPr userDrawn="1"/>
        </p:nvCxnSpPr>
        <p:spPr>
          <a:xfrm>
            <a:off x="620685" y="767277"/>
            <a:ext cx="10895215" cy="0"/>
          </a:xfrm>
          <a:prstGeom prst="line">
            <a:avLst/>
          </a:prstGeom>
          <a:ln w="38100">
            <a:solidFill>
              <a:schemeClr val="tx1"/>
            </a:solidFill>
          </a:ln>
        </p:spPr>
        <p:style>
          <a:lnRef idx="3">
            <a:schemeClr val="accent4"/>
          </a:lnRef>
          <a:fillRef idx="0">
            <a:schemeClr val="accent4"/>
          </a:fillRef>
          <a:effectRef idx="2">
            <a:schemeClr val="accent4"/>
          </a:effectRef>
          <a:fontRef idx="minor">
            <a:schemeClr val="tx1"/>
          </a:fontRef>
        </p:style>
      </p:cxnSp>
      <p:sp>
        <p:nvSpPr>
          <p:cNvPr id="13" name="TextBox 12"/>
          <p:cNvSpPr txBox="1"/>
          <p:nvPr userDrawn="1"/>
        </p:nvSpPr>
        <p:spPr>
          <a:xfrm>
            <a:off x="8338089" y="6519446"/>
            <a:ext cx="3015712" cy="338554"/>
          </a:xfrm>
          <a:prstGeom prst="rect">
            <a:avLst/>
          </a:prstGeom>
          <a:solidFill>
            <a:srgbClr val="00B050"/>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bg1"/>
                </a:solidFill>
                <a:latin typeface="+mn-lt"/>
                <a:ea typeface="+mn-ea"/>
                <a:cs typeface="+mn-cs"/>
              </a:rPr>
              <a:t>http://</a:t>
            </a:r>
            <a:r>
              <a:rPr lang="en-US" altLang="zh-CN" sz="1600" kern="1200" dirty="0" smtClean="0">
                <a:solidFill>
                  <a:schemeClr val="bg1"/>
                </a:solidFill>
                <a:latin typeface="+mn-lt"/>
                <a:ea typeface="+mn-ea"/>
                <a:cs typeface="+mn-cs"/>
              </a:rPr>
              <a:t>dpfan.net/</a:t>
            </a:r>
            <a:endParaRPr lang="en-US" sz="1600" kern="1200" dirty="0">
              <a:solidFill>
                <a:schemeClr val="bg1"/>
              </a:solidFill>
              <a:latin typeface="+mn-lt"/>
              <a:ea typeface="+mn-ea"/>
              <a:cs typeface="+mn-cs"/>
            </a:endParaRPr>
          </a:p>
        </p:txBody>
      </p:sp>
      <p:sp>
        <p:nvSpPr>
          <p:cNvPr id="14" name="矩形 13"/>
          <p:cNvSpPr/>
          <p:nvPr userDrawn="1"/>
        </p:nvSpPr>
        <p:spPr>
          <a:xfrm>
            <a:off x="371325" y="387275"/>
            <a:ext cx="324000" cy="324000"/>
          </a:xfrm>
          <a:prstGeom prst="rect">
            <a:avLst/>
          </a:prstGeom>
          <a:solidFill>
            <a:srgbClr val="4F5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119325" y="135275"/>
            <a:ext cx="252000" cy="252000"/>
          </a:xfrm>
          <a:prstGeom prst="rect">
            <a:avLst/>
          </a:prstGeom>
          <a:solidFill>
            <a:srgbClr val="7AE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857735" y="22642"/>
            <a:ext cx="3708574" cy="740771"/>
          </a:xfrm>
          <a:prstGeom prst="rect">
            <a:avLst/>
          </a:prstGeom>
        </p:spPr>
      </p:pic>
    </p:spTree>
    <p:extLst>
      <p:ext uri="{BB962C8B-B14F-4D97-AF65-F5344CB8AC3E}">
        <p14:creationId xmlns:p14="http://schemas.microsoft.com/office/powerpoint/2010/main" val="24190517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ngpfan@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github.com/whai362/PVT" TargetMode="External"/><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mailto:dengpfan@gmail.com" TargetMode="External"/><Relationship Id="rId5" Type="http://schemas.openxmlformats.org/officeDocument/2006/relationships/hyperlink" Target="https://app6ca5octe2206.pc.xiaoe-tech.com/detail/v_60a36389e4b0adb2d8652c35/3" TargetMode="External"/><Relationship Id="rId4" Type="http://schemas.openxmlformats.org/officeDocument/2006/relationships/hyperlink" Target="https://github.com/DengPingFan/Polyp-PVT" TargetMode="External"/><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矩形 1"/>
          <p:cNvSpPr/>
          <p:nvPr/>
        </p:nvSpPr>
        <p:spPr>
          <a:xfrm>
            <a:off x="0" y="0"/>
            <a:ext cx="12192000" cy="641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Google Shape;68;p13"/>
          <p:cNvSpPr txBox="1">
            <a:spLocks/>
          </p:cNvSpPr>
          <p:nvPr/>
        </p:nvSpPr>
        <p:spPr>
          <a:xfrm>
            <a:off x="-3073" y="3624237"/>
            <a:ext cx="12192002" cy="1366511"/>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3200" b="1" dirty="0" smtClean="0">
                <a:latin typeface="华光小标宋_CNKI"/>
                <a:ea typeface="Lato"/>
                <a:cs typeface="Times New Roman" panose="02020603050405020304" pitchFamily="18" charset="0"/>
                <a:sym typeface="Lato"/>
              </a:rPr>
              <a:t>范登平</a:t>
            </a:r>
            <a:r>
              <a:rPr lang="zh-CN" altLang="en-US" b="1" dirty="0" smtClean="0">
                <a:latin typeface="Times New Roman" panose="02020603050405020304" pitchFamily="18" charset="0"/>
                <a:ea typeface="Lato"/>
                <a:cs typeface="Times New Roman" panose="02020603050405020304" pitchFamily="18" charset="0"/>
                <a:sym typeface="Lato"/>
              </a:rPr>
              <a:t> </a:t>
            </a:r>
            <a:endParaRPr lang="en-US" altLang="zh-CN" b="1" dirty="0">
              <a:latin typeface="Times New Roman" panose="02020603050405020304" pitchFamily="18" charset="0"/>
              <a:ea typeface="Lato"/>
              <a:cs typeface="Times New Roman" panose="02020603050405020304" pitchFamily="18" charset="0"/>
              <a:sym typeface="Lato"/>
            </a:endParaRPr>
          </a:p>
          <a:p>
            <a:pPr>
              <a:lnSpc>
                <a:spcPct val="100000"/>
              </a:lnSpc>
              <a:spcBef>
                <a:spcPts val="0"/>
              </a:spcBef>
            </a:pPr>
            <a:r>
              <a:rPr lang="zh-CN" altLang="en-US" dirty="0" smtClean="0">
                <a:latin typeface="Times New Roman" panose="02020603050405020304" pitchFamily="18" charset="0"/>
                <a:cs typeface="Times New Roman" panose="02020603050405020304" pitchFamily="18" charset="0"/>
                <a:sym typeface="Lato"/>
              </a:rPr>
              <a:t>瑞士苏黎世联邦理工学院 博士后</a:t>
            </a:r>
            <a:endParaRPr lang="en-US" altLang="zh-CN" dirty="0">
              <a:latin typeface="Times New Roman" panose="02020603050405020304" pitchFamily="18" charset="0"/>
              <a:ea typeface="Lato"/>
              <a:cs typeface="Times New Roman" panose="02020603050405020304" pitchFamily="18" charset="0"/>
              <a:sym typeface="Lato"/>
            </a:endParaRPr>
          </a:p>
          <a:p>
            <a:pPr>
              <a:lnSpc>
                <a:spcPct val="100000"/>
              </a:lnSpc>
              <a:spcBef>
                <a:spcPts val="0"/>
              </a:spcBef>
            </a:pPr>
            <a:r>
              <a:rPr lang="en-US" altLang="zh-CN" dirty="0" smtClean="0">
                <a:latin typeface="Times New Roman" panose="02020603050405020304" pitchFamily="18" charset="0"/>
                <a:ea typeface="Lato"/>
                <a:cs typeface="Times New Roman" panose="02020603050405020304" pitchFamily="18" charset="0"/>
                <a:sym typeface="Lato"/>
              </a:rPr>
              <a:t>E-mail</a:t>
            </a:r>
            <a:r>
              <a:rPr lang="en-US" altLang="zh-CN" dirty="0">
                <a:latin typeface="Times New Roman" panose="02020603050405020304" pitchFamily="18" charset="0"/>
                <a:ea typeface="Lato"/>
                <a:cs typeface="Times New Roman" panose="02020603050405020304" pitchFamily="18" charset="0"/>
                <a:sym typeface="Lato"/>
              </a:rPr>
              <a:t>:</a:t>
            </a:r>
            <a:r>
              <a:rPr lang="zh-CN" altLang="en-US" dirty="0">
                <a:latin typeface="Times New Roman" panose="02020603050405020304" pitchFamily="18" charset="0"/>
                <a:ea typeface="Lato"/>
                <a:cs typeface="Times New Roman" panose="02020603050405020304" pitchFamily="18" charset="0"/>
                <a:sym typeface="Lato"/>
              </a:rPr>
              <a:t> </a:t>
            </a:r>
            <a:r>
              <a:rPr lang="en-US" altLang="zh-CN" dirty="0">
                <a:latin typeface="Times New Roman" panose="02020603050405020304" pitchFamily="18" charset="0"/>
                <a:ea typeface="Lato"/>
                <a:cs typeface="Times New Roman" panose="02020603050405020304" pitchFamily="18" charset="0"/>
                <a:sym typeface="Lato"/>
                <a:hlinkClick r:id="rId3"/>
              </a:rPr>
              <a:t>dengpfan@gmail.com</a:t>
            </a:r>
            <a:r>
              <a:rPr lang="zh-CN" altLang="en-US" dirty="0">
                <a:latin typeface="Times New Roman" panose="02020603050405020304" pitchFamily="18" charset="0"/>
                <a:ea typeface="Lato"/>
                <a:cs typeface="Times New Roman" panose="02020603050405020304" pitchFamily="18" charset="0"/>
                <a:sym typeface="Lato"/>
              </a:rPr>
              <a:t> </a:t>
            </a:r>
            <a:r>
              <a:rPr lang="en-US" altLang="zh-CN" dirty="0">
                <a:latin typeface="Times New Roman" panose="02020603050405020304" pitchFamily="18" charset="0"/>
                <a:ea typeface="Lato"/>
                <a:cs typeface="Times New Roman" panose="02020603050405020304" pitchFamily="18" charset="0"/>
                <a:sym typeface="Lato"/>
              </a:rPr>
              <a:t> </a:t>
            </a:r>
          </a:p>
          <a:p>
            <a:pPr>
              <a:lnSpc>
                <a:spcPct val="100000"/>
              </a:lnSpc>
              <a:spcBef>
                <a:spcPts val="0"/>
              </a:spcBef>
            </a:pPr>
            <a:r>
              <a:rPr lang="en-US" altLang="zh-CN" dirty="0">
                <a:latin typeface="Times New Roman" panose="02020603050405020304" pitchFamily="18" charset="0"/>
                <a:ea typeface="Lato"/>
                <a:cs typeface="Times New Roman" panose="02020603050405020304" pitchFamily="18" charset="0"/>
                <a:sym typeface="Lato"/>
              </a:rPr>
              <a:t>Computer</a:t>
            </a:r>
            <a:r>
              <a:rPr lang="zh-CN" altLang="en-US" dirty="0">
                <a:latin typeface="Times New Roman" panose="02020603050405020304" pitchFamily="18" charset="0"/>
                <a:ea typeface="Lato"/>
                <a:cs typeface="Times New Roman" panose="02020603050405020304" pitchFamily="18" charset="0"/>
                <a:sym typeface="Lato"/>
              </a:rPr>
              <a:t> </a:t>
            </a:r>
            <a:r>
              <a:rPr lang="en-US" altLang="zh-CN" dirty="0">
                <a:latin typeface="Times New Roman" panose="02020603050405020304" pitchFamily="18" charset="0"/>
                <a:ea typeface="Lato"/>
                <a:cs typeface="Times New Roman" panose="02020603050405020304" pitchFamily="18" charset="0"/>
                <a:sym typeface="Lato"/>
              </a:rPr>
              <a:t>Vision</a:t>
            </a:r>
            <a:r>
              <a:rPr lang="zh-CN" altLang="en-US" dirty="0">
                <a:latin typeface="Times New Roman" panose="02020603050405020304" pitchFamily="18" charset="0"/>
                <a:ea typeface="Lato"/>
                <a:cs typeface="Times New Roman" panose="02020603050405020304" pitchFamily="18" charset="0"/>
                <a:sym typeface="Lato"/>
              </a:rPr>
              <a:t> </a:t>
            </a:r>
            <a:r>
              <a:rPr lang="en-US" altLang="zh-CN" dirty="0">
                <a:latin typeface="Times New Roman" panose="02020603050405020304" pitchFamily="18" charset="0"/>
                <a:ea typeface="Lato"/>
                <a:cs typeface="Times New Roman" panose="02020603050405020304" pitchFamily="18" charset="0"/>
                <a:sym typeface="Lato"/>
              </a:rPr>
              <a:t>Laboratory</a:t>
            </a:r>
            <a:r>
              <a:rPr lang="zh-CN" altLang="en-US" dirty="0">
                <a:latin typeface="Times New Roman" panose="02020603050405020304" pitchFamily="18" charset="0"/>
                <a:ea typeface="Lato"/>
                <a:cs typeface="Times New Roman" panose="02020603050405020304" pitchFamily="18" charset="0"/>
                <a:sym typeface="Lato"/>
              </a:rPr>
              <a:t> </a:t>
            </a:r>
            <a:r>
              <a:rPr lang="en-US" altLang="zh-CN" dirty="0">
                <a:latin typeface="Times New Roman" panose="02020603050405020304" pitchFamily="18" charset="0"/>
                <a:ea typeface="Lato"/>
                <a:cs typeface="Times New Roman" panose="02020603050405020304" pitchFamily="18" charset="0"/>
                <a:sym typeface="Lato"/>
              </a:rPr>
              <a:t>@ETH</a:t>
            </a:r>
            <a:r>
              <a:rPr lang="zh-CN" altLang="en-US" dirty="0">
                <a:latin typeface="Times New Roman" panose="02020603050405020304" pitchFamily="18" charset="0"/>
                <a:ea typeface="Lato"/>
                <a:cs typeface="Times New Roman" panose="02020603050405020304" pitchFamily="18" charset="0"/>
                <a:sym typeface="Lato"/>
              </a:rPr>
              <a:t> </a:t>
            </a:r>
            <a:r>
              <a:rPr lang="en-US" altLang="zh-CN" dirty="0">
                <a:latin typeface="Times New Roman" panose="02020603050405020304" pitchFamily="18" charset="0"/>
                <a:ea typeface="Lato"/>
                <a:cs typeface="Times New Roman" panose="02020603050405020304" pitchFamily="18" charset="0"/>
                <a:sym typeface="Lato"/>
              </a:rPr>
              <a:t>Zurich</a:t>
            </a:r>
            <a:endParaRPr lang="en-US" altLang="zh-CN" dirty="0">
              <a:latin typeface="Lato"/>
              <a:ea typeface="Lato"/>
              <a:cs typeface="Lato"/>
              <a:sym typeface="Lato"/>
            </a:endParaRPr>
          </a:p>
        </p:txBody>
      </p:sp>
      <p:grpSp>
        <p:nvGrpSpPr>
          <p:cNvPr id="15" name="组合 14"/>
          <p:cNvGrpSpPr/>
          <p:nvPr/>
        </p:nvGrpSpPr>
        <p:grpSpPr>
          <a:xfrm>
            <a:off x="-3073" y="1220158"/>
            <a:ext cx="12192000" cy="2193118"/>
            <a:chOff x="-15074696" y="2302960"/>
            <a:chExt cx="12204700" cy="2193118"/>
          </a:xfrm>
        </p:grpSpPr>
        <p:sp>
          <p:nvSpPr>
            <p:cNvPr id="16" name="矩形 15"/>
            <p:cNvSpPr/>
            <p:nvPr/>
          </p:nvSpPr>
          <p:spPr>
            <a:xfrm>
              <a:off x="-15074696" y="2302960"/>
              <a:ext cx="12201625" cy="2193118"/>
            </a:xfrm>
            <a:prstGeom prst="rect">
              <a:avLst/>
            </a:prstGeom>
            <a:solidFill>
              <a:srgbClr val="428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Google Shape;11;p2"/>
            <p:cNvSpPr/>
            <p:nvPr/>
          </p:nvSpPr>
          <p:spPr>
            <a:xfrm flipH="1">
              <a:off x="-3770671" y="3598478"/>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p2"/>
            <p:cNvSpPr/>
            <p:nvPr/>
          </p:nvSpPr>
          <p:spPr>
            <a:xfrm flipH="1">
              <a:off x="-3767596" y="3598478"/>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矩形 20"/>
          <p:cNvSpPr/>
          <p:nvPr/>
        </p:nvSpPr>
        <p:spPr>
          <a:xfrm>
            <a:off x="371325" y="387275"/>
            <a:ext cx="324000" cy="324000"/>
          </a:xfrm>
          <a:prstGeom prst="rect">
            <a:avLst/>
          </a:prstGeom>
          <a:solidFill>
            <a:srgbClr val="4F5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19325" y="135275"/>
            <a:ext cx="252000" cy="252000"/>
          </a:xfrm>
          <a:prstGeom prst="rect">
            <a:avLst/>
          </a:prstGeom>
          <a:solidFill>
            <a:srgbClr val="7AE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Picture 4">
            <a:extLst>
              <a:ext uri="{FF2B5EF4-FFF2-40B4-BE49-F238E27FC236}">
                <a16:creationId xmlns:a16="http://schemas.microsoft.com/office/drawing/2014/main" id="{FFEC7EA4-AF03-F04C-B180-CA6DFD675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941" y="5442838"/>
            <a:ext cx="3196183" cy="973837"/>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3124" y="57663"/>
            <a:ext cx="5118572" cy="1022412"/>
          </a:xfrm>
          <a:prstGeom prst="rect">
            <a:avLst/>
          </a:prstGeom>
        </p:spPr>
      </p:pic>
      <p:sp>
        <p:nvSpPr>
          <p:cNvPr id="67" name="Google Shape;67;p13"/>
          <p:cNvSpPr txBox="1">
            <a:spLocks noGrp="1"/>
          </p:cNvSpPr>
          <p:nvPr>
            <p:ph type="ctrTitle"/>
          </p:nvPr>
        </p:nvSpPr>
        <p:spPr>
          <a:xfrm>
            <a:off x="0" y="1311947"/>
            <a:ext cx="12192000" cy="2091655"/>
          </a:xfrm>
          <a:prstGeom prst="rect">
            <a:avLst/>
          </a:prstGeom>
        </p:spPr>
        <p:txBody>
          <a:bodyPr spcFirstLastPara="1" vert="horz" wrap="square" lIns="121900" tIns="121900" rIns="121900" bIns="121900" rtlCol="0" anchor="b" anchorCtr="0">
            <a:noAutofit/>
          </a:bodyPr>
          <a:lstStyle/>
          <a:p>
            <a:pPr>
              <a:lnSpc>
                <a:spcPct val="150000"/>
              </a:lnSpc>
              <a:spcBef>
                <a:spcPts val="1333"/>
              </a:spcBef>
            </a:pPr>
            <a:r>
              <a:rPr lang="en-US" altLang="zh-CN" sz="4000" dirty="0" smtClean="0">
                <a:solidFill>
                  <a:schemeClr val="bg1"/>
                </a:solidFill>
                <a:latin typeface="Lato"/>
                <a:ea typeface="Lato"/>
                <a:cs typeface="Lato"/>
                <a:sym typeface="Lato"/>
              </a:rPr>
              <a:t>Pyramid Vision Transformer </a:t>
            </a:r>
            <a:r>
              <a:rPr lang="en-US" altLang="zh-CN" sz="4000" dirty="0">
                <a:solidFill>
                  <a:schemeClr val="bg1"/>
                </a:solidFill>
                <a:latin typeface="Lato"/>
                <a:ea typeface="Lato"/>
                <a:cs typeface="Lato"/>
                <a:sym typeface="Lato"/>
              </a:rPr>
              <a:t>and </a:t>
            </a:r>
            <a:r>
              <a:rPr lang="en-US" altLang="zh-CN" sz="4000" dirty="0" smtClean="0">
                <a:solidFill>
                  <a:schemeClr val="bg1"/>
                </a:solidFill>
                <a:latin typeface="Lato"/>
                <a:ea typeface="Lato"/>
                <a:cs typeface="Lato"/>
                <a:sym typeface="Lato"/>
              </a:rPr>
              <a:t>its Application</a:t>
            </a:r>
            <a:r>
              <a:rPr lang="en-US" altLang="zh-CN" sz="4800" spc="600" dirty="0">
                <a:solidFill>
                  <a:schemeClr val="bg1"/>
                </a:solidFill>
                <a:latin typeface="Lato"/>
                <a:ea typeface="Lato"/>
                <a:cs typeface="Lato"/>
                <a:sym typeface="Lato"/>
              </a:rPr>
              <a:t/>
            </a:r>
            <a:br>
              <a:rPr lang="en-US" altLang="zh-CN" sz="4800" spc="600" dirty="0">
                <a:solidFill>
                  <a:schemeClr val="bg1"/>
                </a:solidFill>
                <a:latin typeface="Lato"/>
                <a:ea typeface="Lato"/>
                <a:cs typeface="Lato"/>
                <a:sym typeface="Lato"/>
              </a:rPr>
            </a:br>
            <a:r>
              <a:rPr lang="zh-CN" altLang="en-US" sz="4800" spc="600" dirty="0" smtClean="0">
                <a:solidFill>
                  <a:schemeClr val="bg1"/>
                </a:solidFill>
                <a:latin typeface="Lato"/>
                <a:ea typeface="Lato"/>
                <a:cs typeface="Lato"/>
                <a:sym typeface="Lato"/>
              </a:rPr>
              <a:t>金字塔视觉特征变换网络及其应用</a:t>
            </a:r>
            <a:endParaRPr sz="4800" spc="600" dirty="0">
              <a:solidFill>
                <a:schemeClr val="bg1"/>
              </a:solidFill>
              <a:latin typeface="Lato"/>
              <a:ea typeface="Lato"/>
              <a:cs typeface="Lato"/>
              <a:sym typeface="Lato"/>
            </a:endParaRPr>
          </a:p>
        </p:txBody>
      </p:sp>
    </p:spTree>
    <p:extLst>
      <p:ext uri="{BB962C8B-B14F-4D97-AF65-F5344CB8AC3E}">
        <p14:creationId xmlns:p14="http://schemas.microsoft.com/office/powerpoint/2010/main" val="2077295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605690" y="-70673"/>
            <a:ext cx="4328219"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 </a:t>
            </a:r>
            <a:r>
              <a:rPr lang="en-US" altLang="zh-CN" sz="2400" b="1" dirty="0" smtClean="0">
                <a:solidFill>
                  <a:schemeClr val="tx1">
                    <a:lumMod val="50000"/>
                    <a:lumOff val="50000"/>
                  </a:schemeClr>
                </a:solidFill>
                <a:ea typeface="华光小标宋_CNKI" panose="02000500000000000000"/>
                <a:cs typeface="+mn-cs"/>
              </a:rPr>
              <a:t>DET/SEG</a:t>
            </a:r>
            <a:r>
              <a:rPr lang="zh-CN" altLang="en-US" sz="2400" b="1" dirty="0" smtClean="0">
                <a:solidFill>
                  <a:schemeClr val="tx1">
                    <a:lumMod val="50000"/>
                    <a:lumOff val="50000"/>
                  </a:schemeClr>
                </a:solidFill>
                <a:ea typeface="华光小标宋_CNKI" panose="02000500000000000000"/>
                <a:cs typeface="+mn-cs"/>
              </a:rPr>
              <a:t>下游任务</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11" name="组合 10">
            <a:extLst>
              <a:ext uri="{FF2B5EF4-FFF2-40B4-BE49-F238E27FC236}">
                <a16:creationId xmlns:a16="http://schemas.microsoft.com/office/drawing/2014/main" id="{E7A858AF-B3E0-D747-B64A-D062126EE266}"/>
              </a:ext>
            </a:extLst>
          </p:cNvPr>
          <p:cNvGrpSpPr/>
          <p:nvPr/>
        </p:nvGrpSpPr>
        <p:grpSpPr>
          <a:xfrm>
            <a:off x="1488863" y="3539780"/>
            <a:ext cx="9215988" cy="1800000"/>
            <a:chOff x="933859" y="3159000"/>
            <a:chExt cx="9215988" cy="1800000"/>
          </a:xfrm>
        </p:grpSpPr>
        <p:sp>
          <p:nvSpPr>
            <p:cNvPr id="12" name="矩形 11">
              <a:extLst>
                <a:ext uri="{FF2B5EF4-FFF2-40B4-BE49-F238E27FC236}">
                  <a16:creationId xmlns:a16="http://schemas.microsoft.com/office/drawing/2014/main" id="{E934EEBA-99E9-0747-BC80-CE5D6B82198F}"/>
                </a:ext>
              </a:extLst>
            </p:cNvPr>
            <p:cNvSpPr/>
            <p:nvPr/>
          </p:nvSpPr>
          <p:spPr>
            <a:xfrm>
              <a:off x="933859" y="3519000"/>
              <a:ext cx="2160000" cy="108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latin typeface="Microsoft YaHei" panose="020B0503020204020204" pitchFamily="34" charset="-122"/>
                  <a:ea typeface="Microsoft YaHei" panose="020B0503020204020204" pitchFamily="34" charset="-122"/>
                </a:rPr>
                <a:t>Image</a:t>
              </a:r>
              <a:endParaRPr kumimoji="1" lang="zh-CN" altLang="en-US" sz="2400" dirty="0">
                <a:solidFill>
                  <a:schemeClr val="tx1"/>
                </a:solidFill>
                <a:latin typeface="Microsoft YaHei" panose="020B0503020204020204" pitchFamily="34" charset="-122"/>
                <a:ea typeface="Microsoft YaHei" panose="020B0503020204020204" pitchFamily="34" charset="-122"/>
              </a:endParaRPr>
            </a:p>
          </p:txBody>
        </p:sp>
        <p:grpSp>
          <p:nvGrpSpPr>
            <p:cNvPr id="13" name="组合 12">
              <a:extLst>
                <a:ext uri="{FF2B5EF4-FFF2-40B4-BE49-F238E27FC236}">
                  <a16:creationId xmlns:a16="http://schemas.microsoft.com/office/drawing/2014/main" id="{D1B875B1-4423-B94F-BB5A-D553FD31A0B9}"/>
                </a:ext>
              </a:extLst>
            </p:cNvPr>
            <p:cNvGrpSpPr/>
            <p:nvPr/>
          </p:nvGrpSpPr>
          <p:grpSpPr>
            <a:xfrm>
              <a:off x="4461853" y="3159000"/>
              <a:ext cx="2160000" cy="1800000"/>
              <a:chOff x="4641853" y="3249000"/>
              <a:chExt cx="2160000" cy="1800000"/>
            </a:xfrm>
          </p:grpSpPr>
          <p:sp>
            <p:nvSpPr>
              <p:cNvPr id="28" name="梯形 27">
                <a:extLst>
                  <a:ext uri="{FF2B5EF4-FFF2-40B4-BE49-F238E27FC236}">
                    <a16:creationId xmlns:a16="http://schemas.microsoft.com/office/drawing/2014/main" id="{8CBE1794-D37B-9D41-99C3-7F615964EE51}"/>
                  </a:ext>
                </a:extLst>
              </p:cNvPr>
              <p:cNvSpPr/>
              <p:nvPr/>
            </p:nvSpPr>
            <p:spPr>
              <a:xfrm rot="5400000">
                <a:off x="4821853" y="3069000"/>
                <a:ext cx="1800000" cy="2160000"/>
              </a:xfrm>
              <a:prstGeom prst="trapezoid">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文本框 28">
                <a:extLst>
                  <a:ext uri="{FF2B5EF4-FFF2-40B4-BE49-F238E27FC236}">
                    <a16:creationId xmlns:a16="http://schemas.microsoft.com/office/drawing/2014/main" id="{503F9E57-32A5-1448-B0F3-64F4CC0A097F}"/>
                  </a:ext>
                </a:extLst>
              </p:cNvPr>
              <p:cNvSpPr txBox="1"/>
              <p:nvPr/>
            </p:nvSpPr>
            <p:spPr>
              <a:xfrm>
                <a:off x="4908970" y="3918168"/>
                <a:ext cx="1625766" cy="461665"/>
              </a:xfrm>
              <a:prstGeom prst="rect">
                <a:avLst/>
              </a:prstGeom>
              <a:noFill/>
            </p:spPr>
            <p:txBody>
              <a:bodyPr wrap="none" rtlCol="0">
                <a:spAutoFit/>
              </a:bodyPr>
              <a:lstStyle/>
              <a:p>
                <a:r>
                  <a:rPr kumimoji="1" lang="en-US" altLang="zh-CN" sz="2400" dirty="0">
                    <a:latin typeface="Microsoft YaHei" panose="020B0503020204020204" pitchFamily="34" charset="-122"/>
                    <a:ea typeface="Microsoft YaHei" panose="020B0503020204020204" pitchFamily="34" charset="-122"/>
                  </a:rPr>
                  <a:t>Backbone</a:t>
                </a:r>
                <a:endParaRPr kumimoji="1" lang="zh-CN" altLang="en-US" sz="2400" dirty="0">
                  <a:latin typeface="Microsoft YaHei" panose="020B0503020204020204" pitchFamily="34" charset="-122"/>
                  <a:ea typeface="Microsoft YaHei" panose="020B0503020204020204" pitchFamily="34" charset="-122"/>
                </a:endParaRPr>
              </a:p>
            </p:txBody>
          </p:sp>
        </p:grpSp>
        <p:grpSp>
          <p:nvGrpSpPr>
            <p:cNvPr id="14" name="组合 13">
              <a:extLst>
                <a:ext uri="{FF2B5EF4-FFF2-40B4-BE49-F238E27FC236}">
                  <a16:creationId xmlns:a16="http://schemas.microsoft.com/office/drawing/2014/main" id="{ADE92209-A2A0-BC46-B9D1-26DB4E454BEA}"/>
                </a:ext>
              </a:extLst>
            </p:cNvPr>
            <p:cNvGrpSpPr/>
            <p:nvPr/>
          </p:nvGrpSpPr>
          <p:grpSpPr>
            <a:xfrm>
              <a:off x="7989847" y="3159000"/>
              <a:ext cx="2160000" cy="1800000"/>
              <a:chOff x="7989847" y="3069000"/>
              <a:chExt cx="2160000" cy="1800000"/>
            </a:xfrm>
          </p:grpSpPr>
          <p:sp>
            <p:nvSpPr>
              <p:cNvPr id="18" name="文本框 17">
                <a:extLst>
                  <a:ext uri="{FF2B5EF4-FFF2-40B4-BE49-F238E27FC236}">
                    <a16:creationId xmlns:a16="http://schemas.microsoft.com/office/drawing/2014/main" id="{537A9404-E0F6-534C-83C5-C9F0C4993EF4}"/>
                  </a:ext>
                </a:extLst>
              </p:cNvPr>
              <p:cNvSpPr txBox="1"/>
              <p:nvPr/>
            </p:nvSpPr>
            <p:spPr>
              <a:xfrm>
                <a:off x="8102788" y="3553502"/>
                <a:ext cx="1934119" cy="830997"/>
              </a:xfrm>
              <a:prstGeom prst="rect">
                <a:avLst/>
              </a:prstGeom>
              <a:noFill/>
            </p:spPr>
            <p:txBody>
              <a:bodyPr wrap="none" rtlCol="0">
                <a:spAutoFit/>
              </a:bodyPr>
              <a:lstStyle/>
              <a:p>
                <a:r>
                  <a:rPr kumimoji="1" lang="en-US" altLang="zh-CN" sz="2400" dirty="0">
                    <a:latin typeface="Microsoft YaHei" panose="020B0503020204020204" pitchFamily="34" charset="-122"/>
                    <a:ea typeface="Microsoft YaHei" panose="020B0503020204020204" pitchFamily="34" charset="-122"/>
                  </a:rPr>
                  <a:t>1. DET head</a:t>
                </a:r>
              </a:p>
              <a:p>
                <a:r>
                  <a:rPr kumimoji="1" lang="en-US" altLang="zh-CN" sz="2400" dirty="0">
                    <a:latin typeface="Microsoft YaHei" panose="020B0503020204020204" pitchFamily="34" charset="-122"/>
                    <a:ea typeface="Microsoft YaHei" panose="020B0503020204020204" pitchFamily="34" charset="-122"/>
                  </a:rPr>
                  <a:t>2. SEG head</a:t>
                </a:r>
                <a:endParaRPr kumimoji="1" lang="zh-CN" altLang="en-US" sz="2400" dirty="0">
                  <a:latin typeface="Microsoft YaHei" panose="020B0503020204020204" pitchFamily="34" charset="-122"/>
                  <a:ea typeface="Microsoft YaHei" panose="020B0503020204020204" pitchFamily="34" charset="-122"/>
                </a:endParaRPr>
              </a:p>
            </p:txBody>
          </p:sp>
          <p:sp>
            <p:nvSpPr>
              <p:cNvPr id="27" name="梯形 26">
                <a:extLst>
                  <a:ext uri="{FF2B5EF4-FFF2-40B4-BE49-F238E27FC236}">
                    <a16:creationId xmlns:a16="http://schemas.microsoft.com/office/drawing/2014/main" id="{41C265A4-8516-B548-BC69-CA0D899AD91D}"/>
                  </a:ext>
                </a:extLst>
              </p:cNvPr>
              <p:cNvSpPr/>
              <p:nvPr/>
            </p:nvSpPr>
            <p:spPr>
              <a:xfrm rot="-5400000">
                <a:off x="8169847" y="2889000"/>
                <a:ext cx="1800000" cy="2160000"/>
              </a:xfrm>
              <a:prstGeom prst="trapezoi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cxnSp>
          <p:nvCxnSpPr>
            <p:cNvPr id="15" name="直线箭头连接符 19">
              <a:extLst>
                <a:ext uri="{FF2B5EF4-FFF2-40B4-BE49-F238E27FC236}">
                  <a16:creationId xmlns:a16="http://schemas.microsoft.com/office/drawing/2014/main" id="{CF2D3F7B-4FBD-1C40-A9FB-AAC28902288A}"/>
                </a:ext>
              </a:extLst>
            </p:cNvPr>
            <p:cNvCxnSpPr>
              <a:stCxn id="12" idx="3"/>
              <a:endCxn id="28" idx="2"/>
            </p:cNvCxnSpPr>
            <p:nvPr/>
          </p:nvCxnSpPr>
          <p:spPr>
            <a:xfrm>
              <a:off x="3093859" y="4059000"/>
              <a:ext cx="136799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线箭头连接符 20">
              <a:extLst>
                <a:ext uri="{FF2B5EF4-FFF2-40B4-BE49-F238E27FC236}">
                  <a16:creationId xmlns:a16="http://schemas.microsoft.com/office/drawing/2014/main" id="{6DED3296-1C94-994A-90EE-0DE26FEF4D23}"/>
                </a:ext>
              </a:extLst>
            </p:cNvPr>
            <p:cNvCxnSpPr>
              <a:cxnSpLocks/>
              <a:stCxn id="28" idx="0"/>
              <a:endCxn id="27" idx="0"/>
            </p:cNvCxnSpPr>
            <p:nvPr/>
          </p:nvCxnSpPr>
          <p:spPr>
            <a:xfrm>
              <a:off x="6621853" y="4059000"/>
              <a:ext cx="136799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0" name="云形标注 29">
            <a:extLst>
              <a:ext uri="{FF2B5EF4-FFF2-40B4-BE49-F238E27FC236}">
                <a16:creationId xmlns:a16="http://schemas.microsoft.com/office/drawing/2014/main" id="{BD0C7C05-4DCC-DA42-BDB8-8FF3AFCFD62B}"/>
              </a:ext>
            </a:extLst>
          </p:cNvPr>
          <p:cNvSpPr>
            <a:spLocks noChangeAspect="1"/>
          </p:cNvSpPr>
          <p:nvPr/>
        </p:nvSpPr>
        <p:spPr>
          <a:xfrm>
            <a:off x="5016857" y="1892596"/>
            <a:ext cx="2160000" cy="1447200"/>
          </a:xfrm>
          <a:prstGeom prst="cloudCallou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Microsoft YaHei" panose="020B0503020204020204" pitchFamily="34" charset="-122"/>
                <a:ea typeface="Microsoft YaHei" panose="020B0503020204020204" pitchFamily="34" charset="-122"/>
              </a:rPr>
              <a:t>VGG </a:t>
            </a:r>
            <a:r>
              <a:rPr kumimoji="1" lang="en-US" altLang="zh-CN" dirty="0" err="1">
                <a:solidFill>
                  <a:schemeClr val="tx1"/>
                </a:solidFill>
                <a:latin typeface="Microsoft YaHei" panose="020B0503020204020204" pitchFamily="34" charset="-122"/>
                <a:ea typeface="Microsoft YaHei" panose="020B0503020204020204" pitchFamily="34" charset="-122"/>
              </a:rPr>
              <a:t>ResNet</a:t>
            </a:r>
            <a:endParaRPr kumimoji="1" lang="en-US" altLang="zh-CN" dirty="0">
              <a:solidFill>
                <a:schemeClr val="tx1"/>
              </a:solidFill>
              <a:latin typeface="Microsoft YaHei" panose="020B0503020204020204" pitchFamily="34" charset="-122"/>
              <a:ea typeface="Microsoft YaHei" panose="020B0503020204020204" pitchFamily="34" charset="-122"/>
            </a:endParaRPr>
          </a:p>
          <a:p>
            <a:pPr algn="ctr"/>
            <a:r>
              <a:rPr kumimoji="1" lang="en-US" altLang="zh-CN" dirty="0">
                <a:solidFill>
                  <a:schemeClr val="tx1"/>
                </a:solidFill>
                <a:latin typeface="Microsoft YaHei" panose="020B0503020204020204" pitchFamily="34" charset="-122"/>
                <a:ea typeface="Microsoft YaHei" panose="020B0503020204020204" pitchFamily="34" charset="-122"/>
              </a:rPr>
              <a:t>PVT</a:t>
            </a:r>
            <a:endParaRPr kumimoji="1" lang="zh-CN" altLang="en-US"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96759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70673"/>
            <a:ext cx="4328219"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 </a:t>
            </a:r>
            <a:r>
              <a:rPr lang="zh-CN" altLang="en-US" sz="2400" b="1" dirty="0" smtClean="0">
                <a:solidFill>
                  <a:schemeClr val="tx1">
                    <a:lumMod val="50000"/>
                    <a:lumOff val="50000"/>
                  </a:schemeClr>
                </a:solidFill>
                <a:ea typeface="华光小标宋_CNKI" panose="02000500000000000000"/>
                <a:cs typeface="+mn-cs"/>
              </a:rPr>
              <a:t>详细设置</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89AC8023-50C2-9749-B692-2347CD5F7322}"/>
              </a:ext>
            </a:extLst>
          </p:cNvPr>
          <p:cNvPicPr>
            <a:picLocks noChangeAspect="1"/>
          </p:cNvPicPr>
          <p:nvPr/>
        </p:nvPicPr>
        <p:blipFill>
          <a:blip r:embed="rId3"/>
          <a:stretch>
            <a:fillRect/>
          </a:stretch>
        </p:blipFill>
        <p:spPr>
          <a:xfrm>
            <a:off x="4328219" y="58365"/>
            <a:ext cx="4460690" cy="1703818"/>
          </a:xfrm>
          <a:prstGeom prst="rect">
            <a:avLst/>
          </a:prstGeom>
        </p:spPr>
      </p:pic>
      <p:pic>
        <p:nvPicPr>
          <p:cNvPr id="20" name="图片 19">
            <a:extLst>
              <a:ext uri="{FF2B5EF4-FFF2-40B4-BE49-F238E27FC236}">
                <a16:creationId xmlns:a16="http://schemas.microsoft.com/office/drawing/2014/main" id="{EA2EBDB6-7F10-FF4F-9730-1F19794AC5CD}"/>
              </a:ext>
            </a:extLst>
          </p:cNvPr>
          <p:cNvPicPr>
            <a:picLocks noChangeAspect="1"/>
          </p:cNvPicPr>
          <p:nvPr/>
        </p:nvPicPr>
        <p:blipFill>
          <a:blip r:embed="rId4"/>
          <a:stretch>
            <a:fillRect/>
          </a:stretch>
        </p:blipFill>
        <p:spPr>
          <a:xfrm>
            <a:off x="838200" y="1913820"/>
            <a:ext cx="10515600" cy="4491317"/>
          </a:xfrm>
          <a:prstGeom prst="rect">
            <a:avLst/>
          </a:prstGeom>
        </p:spPr>
      </p:pic>
    </p:spTree>
    <p:extLst>
      <p:ext uri="{BB962C8B-B14F-4D97-AF65-F5344CB8AC3E}">
        <p14:creationId xmlns:p14="http://schemas.microsoft.com/office/powerpoint/2010/main" val="3120355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438924" y="-70673"/>
            <a:ext cx="4328219"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 </a:t>
            </a:r>
            <a:r>
              <a:rPr lang="zh-CN" altLang="en-US" sz="2400" b="1" dirty="0" smtClean="0">
                <a:solidFill>
                  <a:schemeClr val="tx1">
                    <a:lumMod val="50000"/>
                    <a:lumOff val="50000"/>
                  </a:schemeClr>
                </a:solidFill>
                <a:ea typeface="华光小标宋_CNKI" panose="02000500000000000000"/>
                <a:cs typeface="+mn-cs"/>
              </a:rPr>
              <a:t>分类、检测实验</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8" name="组合 7">
            <a:extLst>
              <a:ext uri="{FF2B5EF4-FFF2-40B4-BE49-F238E27FC236}">
                <a16:creationId xmlns:a16="http://schemas.microsoft.com/office/drawing/2014/main" id="{AE37BE07-075F-EF4B-AF50-DA5852867170}"/>
              </a:ext>
            </a:extLst>
          </p:cNvPr>
          <p:cNvGrpSpPr/>
          <p:nvPr/>
        </p:nvGrpSpPr>
        <p:grpSpPr>
          <a:xfrm>
            <a:off x="839057" y="1820007"/>
            <a:ext cx="4631650" cy="4532400"/>
            <a:chOff x="839057" y="1683822"/>
            <a:chExt cx="4631650" cy="4532400"/>
          </a:xfrm>
        </p:grpSpPr>
        <p:pic>
          <p:nvPicPr>
            <p:cNvPr id="9" name="图片 8">
              <a:extLst>
                <a:ext uri="{FF2B5EF4-FFF2-40B4-BE49-F238E27FC236}">
                  <a16:creationId xmlns:a16="http://schemas.microsoft.com/office/drawing/2014/main" id="{B26B78DE-F925-A34E-B69E-9E7ED32C632B}"/>
                </a:ext>
              </a:extLst>
            </p:cNvPr>
            <p:cNvPicPr>
              <a:picLocks noChangeAspect="1"/>
            </p:cNvPicPr>
            <p:nvPr/>
          </p:nvPicPr>
          <p:blipFill>
            <a:blip r:embed="rId3"/>
            <a:stretch>
              <a:fillRect/>
            </a:stretch>
          </p:blipFill>
          <p:spPr>
            <a:xfrm>
              <a:off x="839057" y="1683822"/>
              <a:ext cx="4631650" cy="4532400"/>
            </a:xfrm>
            <a:prstGeom prst="rect">
              <a:avLst/>
            </a:prstGeom>
          </p:spPr>
        </p:pic>
        <p:sp>
          <p:nvSpPr>
            <p:cNvPr id="10" name="矩形 9">
              <a:extLst>
                <a:ext uri="{FF2B5EF4-FFF2-40B4-BE49-F238E27FC236}">
                  <a16:creationId xmlns:a16="http://schemas.microsoft.com/office/drawing/2014/main" id="{2DCE762C-ECB8-3A47-A96D-905A9B5BEA2A}"/>
                </a:ext>
              </a:extLst>
            </p:cNvPr>
            <p:cNvSpPr/>
            <p:nvPr/>
          </p:nvSpPr>
          <p:spPr>
            <a:xfrm>
              <a:off x="839057" y="3532214"/>
              <a:ext cx="4631650" cy="3639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文本框 10">
            <a:extLst>
              <a:ext uri="{FF2B5EF4-FFF2-40B4-BE49-F238E27FC236}">
                <a16:creationId xmlns:a16="http://schemas.microsoft.com/office/drawing/2014/main" id="{A55011D3-E75A-8542-A673-F96AFE282FB9}"/>
              </a:ext>
            </a:extLst>
          </p:cNvPr>
          <p:cNvSpPr txBox="1"/>
          <p:nvPr/>
        </p:nvSpPr>
        <p:spPr>
          <a:xfrm>
            <a:off x="1089253" y="1299632"/>
            <a:ext cx="4131259" cy="461665"/>
          </a:xfrm>
          <a:prstGeom prst="rect">
            <a:avLst/>
          </a:prstGeom>
          <a:noFill/>
        </p:spPr>
        <p:txBody>
          <a:bodyPr wrap="none" rtlCol="0">
            <a:spAutoFit/>
          </a:bodyPr>
          <a:lstStyle/>
          <a:p>
            <a:r>
              <a:rPr kumimoji="1" lang="en-US" altLang="zh-CN" sz="2400" dirty="0">
                <a:latin typeface="Microsoft YaHei" panose="020B0503020204020204" pitchFamily="34" charset="-122"/>
                <a:ea typeface="Microsoft YaHei" panose="020B0503020204020204" pitchFamily="34" charset="-122"/>
              </a:rPr>
              <a:t>Classification</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on</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ImageNet</a:t>
            </a:r>
            <a:endParaRPr kumimoji="1" lang="zh-CN" altLang="en-US" sz="2400" dirty="0">
              <a:latin typeface="Microsoft YaHei" panose="020B0503020204020204" pitchFamily="34" charset="-122"/>
              <a:ea typeface="Microsoft YaHei" panose="020B0503020204020204" pitchFamily="34" charset="-122"/>
            </a:endParaRPr>
          </a:p>
        </p:txBody>
      </p:sp>
      <p:grpSp>
        <p:nvGrpSpPr>
          <p:cNvPr id="12" name="组合 11">
            <a:extLst>
              <a:ext uri="{FF2B5EF4-FFF2-40B4-BE49-F238E27FC236}">
                <a16:creationId xmlns:a16="http://schemas.microsoft.com/office/drawing/2014/main" id="{A89535B5-F671-4B45-9D51-A08361E249E1}"/>
              </a:ext>
            </a:extLst>
          </p:cNvPr>
          <p:cNvGrpSpPr/>
          <p:nvPr/>
        </p:nvGrpSpPr>
        <p:grpSpPr>
          <a:xfrm>
            <a:off x="5470707" y="1820007"/>
            <a:ext cx="5883950" cy="4532400"/>
            <a:chOff x="5618737" y="1683925"/>
            <a:chExt cx="5735920" cy="4180056"/>
          </a:xfrm>
        </p:grpSpPr>
        <p:pic>
          <p:nvPicPr>
            <p:cNvPr id="13" name="图片 12">
              <a:extLst>
                <a:ext uri="{FF2B5EF4-FFF2-40B4-BE49-F238E27FC236}">
                  <a16:creationId xmlns:a16="http://schemas.microsoft.com/office/drawing/2014/main" id="{084563AB-8F02-814F-B442-396EC61717E0}"/>
                </a:ext>
              </a:extLst>
            </p:cNvPr>
            <p:cNvPicPr>
              <a:picLocks noChangeAspect="1"/>
            </p:cNvPicPr>
            <p:nvPr/>
          </p:nvPicPr>
          <p:blipFill>
            <a:blip r:embed="rId4"/>
            <a:stretch>
              <a:fillRect/>
            </a:stretch>
          </p:blipFill>
          <p:spPr>
            <a:xfrm>
              <a:off x="5618737" y="1683925"/>
              <a:ext cx="5735920" cy="4180056"/>
            </a:xfrm>
            <a:prstGeom prst="rect">
              <a:avLst/>
            </a:prstGeom>
          </p:spPr>
        </p:pic>
        <p:sp>
          <p:nvSpPr>
            <p:cNvPr id="14" name="文本框 13">
              <a:extLst>
                <a:ext uri="{FF2B5EF4-FFF2-40B4-BE49-F238E27FC236}">
                  <a16:creationId xmlns:a16="http://schemas.microsoft.com/office/drawing/2014/main" id="{D4F35469-48AA-024D-A5FD-A06D4D29D18E}"/>
                </a:ext>
              </a:extLst>
            </p:cNvPr>
            <p:cNvSpPr txBox="1"/>
            <p:nvPr/>
          </p:nvSpPr>
          <p:spPr>
            <a:xfrm>
              <a:off x="9858605" y="1876925"/>
              <a:ext cx="1283749" cy="369332"/>
            </a:xfrm>
            <a:prstGeom prst="rect">
              <a:avLst/>
            </a:prstGeom>
            <a:noFill/>
            <a:ln w="25400">
              <a:solidFill>
                <a:schemeClr val="tx1"/>
              </a:solidFill>
            </a:ln>
          </p:spPr>
          <p:txBody>
            <a:bodyPr wrap="none" rtlCol="0">
              <a:spAutoFit/>
            </a:bodyPr>
            <a:lstStyle/>
            <a:p>
              <a:pPr algn="ctr"/>
              <a:r>
                <a:rPr kumimoji="1" lang="en-US" altLang="zh-CN" dirty="0" err="1">
                  <a:latin typeface="Microsoft YaHei" panose="020B0503020204020204" pitchFamily="34" charset="-122"/>
                  <a:ea typeface="Microsoft YaHei" panose="020B0503020204020204" pitchFamily="34" charset="-122"/>
                </a:rPr>
                <a:t>RetinaNet</a:t>
              </a:r>
              <a:endParaRPr kumimoji="1" lang="zh-CN" altLang="en-US" dirty="0"/>
            </a:p>
          </p:txBody>
        </p:sp>
        <p:sp>
          <p:nvSpPr>
            <p:cNvPr id="15" name="矩形 14">
              <a:extLst>
                <a:ext uri="{FF2B5EF4-FFF2-40B4-BE49-F238E27FC236}">
                  <a16:creationId xmlns:a16="http://schemas.microsoft.com/office/drawing/2014/main" id="{80EC211E-E752-D04B-9FEE-83F581D84BD4}"/>
                </a:ext>
              </a:extLst>
            </p:cNvPr>
            <p:cNvSpPr/>
            <p:nvPr/>
          </p:nvSpPr>
          <p:spPr>
            <a:xfrm>
              <a:off x="8524068" y="3525346"/>
              <a:ext cx="2618286" cy="4804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784401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70673"/>
            <a:ext cx="4328219"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 </a:t>
            </a:r>
            <a:r>
              <a:rPr lang="zh-CN" altLang="en-US" sz="2400" b="1" dirty="0" smtClean="0">
                <a:solidFill>
                  <a:schemeClr val="tx1">
                    <a:lumMod val="50000"/>
                    <a:lumOff val="50000"/>
                  </a:schemeClr>
                </a:solidFill>
                <a:ea typeface="华光小标宋_CNKI" panose="02000500000000000000"/>
                <a:cs typeface="+mn-cs"/>
              </a:rPr>
              <a:t>分离实验</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CFE36104-322B-C746-88CA-2E5BD05ADB03}"/>
              </a:ext>
            </a:extLst>
          </p:cNvPr>
          <p:cNvPicPr>
            <a:picLocks noChangeAspect="1"/>
          </p:cNvPicPr>
          <p:nvPr/>
        </p:nvPicPr>
        <p:blipFill>
          <a:blip r:embed="rId3"/>
          <a:stretch>
            <a:fillRect/>
          </a:stretch>
        </p:blipFill>
        <p:spPr>
          <a:xfrm>
            <a:off x="5830684" y="1012048"/>
            <a:ext cx="5523973" cy="2520000"/>
          </a:xfrm>
          <a:prstGeom prst="rect">
            <a:avLst/>
          </a:prstGeom>
        </p:spPr>
      </p:pic>
      <p:pic>
        <p:nvPicPr>
          <p:cNvPr id="18" name="图片 17">
            <a:extLst>
              <a:ext uri="{FF2B5EF4-FFF2-40B4-BE49-F238E27FC236}">
                <a16:creationId xmlns:a16="http://schemas.microsoft.com/office/drawing/2014/main" id="{6862113A-F47B-4047-9627-DBE8DB5A6ABE}"/>
              </a:ext>
            </a:extLst>
          </p:cNvPr>
          <p:cNvPicPr>
            <a:picLocks noChangeAspect="1"/>
          </p:cNvPicPr>
          <p:nvPr/>
        </p:nvPicPr>
        <p:blipFill>
          <a:blip r:embed="rId4"/>
          <a:stretch>
            <a:fillRect/>
          </a:stretch>
        </p:blipFill>
        <p:spPr>
          <a:xfrm>
            <a:off x="5831470" y="3532048"/>
            <a:ext cx="5522400" cy="2877442"/>
          </a:xfrm>
          <a:prstGeom prst="rect">
            <a:avLst/>
          </a:prstGeom>
        </p:spPr>
      </p:pic>
      <p:sp>
        <p:nvSpPr>
          <p:cNvPr id="19" name="文本框 18">
            <a:extLst>
              <a:ext uri="{FF2B5EF4-FFF2-40B4-BE49-F238E27FC236}">
                <a16:creationId xmlns:a16="http://schemas.microsoft.com/office/drawing/2014/main" id="{F4D4878E-0466-824C-B096-FEB412FE956B}"/>
              </a:ext>
            </a:extLst>
          </p:cNvPr>
          <p:cNvSpPr txBox="1"/>
          <p:nvPr/>
        </p:nvSpPr>
        <p:spPr>
          <a:xfrm>
            <a:off x="581894" y="1641106"/>
            <a:ext cx="5400837" cy="1261884"/>
          </a:xfrm>
          <a:prstGeom prst="rect">
            <a:avLst/>
          </a:prstGeom>
          <a:noFill/>
        </p:spPr>
        <p:txBody>
          <a:bodyPr wrap="none" rtlCol="0">
            <a:spAutoFit/>
          </a:bodyPr>
          <a:lstStyle/>
          <a:p>
            <a:pPr marL="457200" indent="-457200">
              <a:buFont typeface="Arial" panose="020B0604020202020204" pitchFamily="34" charset="0"/>
              <a:buChar char="•"/>
            </a:pPr>
            <a:r>
              <a:rPr kumimoji="1" lang="zh-CN" altLang="en-US" sz="2800" dirty="0" smtClean="0">
                <a:latin typeface="Microsoft YaHei" panose="020B0503020204020204" pitchFamily="34" charset="-122"/>
                <a:ea typeface="Microsoft YaHei" panose="020B0503020204020204" pitchFamily="34" charset="-122"/>
              </a:rPr>
              <a:t>更深网络 </a:t>
            </a:r>
            <a:r>
              <a:rPr kumimoji="1" lang="en-US" altLang="zh-CN" sz="2800" dirty="0" smtClean="0">
                <a:latin typeface="Microsoft YaHei" panose="020B0503020204020204" pitchFamily="34" charset="-122"/>
                <a:ea typeface="Microsoft YaHei" panose="020B0503020204020204" pitchFamily="34" charset="-122"/>
              </a:rPr>
              <a:t>vs. </a:t>
            </a:r>
            <a:r>
              <a:rPr kumimoji="1" lang="zh-CN" altLang="en-US" sz="2800" dirty="0" smtClean="0">
                <a:latin typeface="Microsoft YaHei" panose="020B0503020204020204" pitchFamily="34" charset="-122"/>
                <a:ea typeface="Microsoft YaHei" panose="020B0503020204020204" pitchFamily="34" charset="-122"/>
              </a:rPr>
              <a:t>更宽网络</a:t>
            </a:r>
            <a:endParaRPr kumimoji="1" lang="en-US" altLang="zh-CN" sz="2800" dirty="0">
              <a:latin typeface="Microsoft YaHei" panose="020B0503020204020204" pitchFamily="34" charset="-122"/>
              <a:ea typeface="Microsoft YaHei" panose="020B0503020204020204" pitchFamily="34" charset="-122"/>
            </a:endParaRPr>
          </a:p>
          <a:p>
            <a:r>
              <a:rPr kumimoji="1" lang="en-US" altLang="zh-CN" sz="2400" dirty="0">
                <a:solidFill>
                  <a:schemeClr val="accent6"/>
                </a:solidFill>
                <a:latin typeface="Microsoft YaHei" panose="020B0503020204020204" pitchFamily="34" charset="-122"/>
                <a:ea typeface="Microsoft YaHei" panose="020B0503020204020204" pitchFamily="34" charset="-122"/>
              </a:rPr>
              <a:t>Going deeper is better than going </a:t>
            </a:r>
          </a:p>
          <a:p>
            <a:r>
              <a:rPr kumimoji="1" lang="en-US" altLang="zh-CN" sz="2400" dirty="0">
                <a:solidFill>
                  <a:schemeClr val="accent6"/>
                </a:solidFill>
                <a:latin typeface="Microsoft YaHei" panose="020B0503020204020204" pitchFamily="34" charset="-122"/>
                <a:ea typeface="Microsoft YaHei" panose="020B0503020204020204" pitchFamily="34" charset="-122"/>
              </a:rPr>
              <a:t>wider.</a:t>
            </a:r>
          </a:p>
        </p:txBody>
      </p:sp>
      <p:sp>
        <p:nvSpPr>
          <p:cNvPr id="20" name="文本框 19">
            <a:extLst>
              <a:ext uri="{FF2B5EF4-FFF2-40B4-BE49-F238E27FC236}">
                <a16:creationId xmlns:a16="http://schemas.microsoft.com/office/drawing/2014/main" id="{7908F30A-1C13-7B49-B6E0-7C42A106360F}"/>
              </a:ext>
            </a:extLst>
          </p:cNvPr>
          <p:cNvSpPr txBox="1"/>
          <p:nvPr/>
        </p:nvSpPr>
        <p:spPr>
          <a:xfrm>
            <a:off x="581894" y="4339827"/>
            <a:ext cx="5248789" cy="1261884"/>
          </a:xfrm>
          <a:prstGeom prst="rect">
            <a:avLst/>
          </a:prstGeom>
          <a:noFill/>
        </p:spPr>
        <p:txBody>
          <a:bodyPr wrap="square" rtlCol="0">
            <a:spAutoFit/>
          </a:bodyPr>
          <a:lstStyle/>
          <a:p>
            <a:pPr marL="457200" indent="-457200">
              <a:buFont typeface="Arial" panose="020B0604020202020204" pitchFamily="34" charset="0"/>
              <a:buChar char="•"/>
            </a:pPr>
            <a:r>
              <a:rPr kumimoji="1" lang="zh-CN" altLang="en-US" sz="2800" dirty="0" smtClean="0">
                <a:latin typeface="Microsoft YaHei" panose="020B0503020204020204" pitchFamily="34" charset="-122"/>
                <a:ea typeface="Microsoft YaHei" panose="020B0503020204020204" pitchFamily="34" charset="-122"/>
              </a:rPr>
              <a:t>预训练</a:t>
            </a:r>
            <a:endParaRPr kumimoji="1" lang="en-US" altLang="zh-CN" sz="2800" dirty="0">
              <a:latin typeface="Microsoft YaHei" panose="020B0503020204020204" pitchFamily="34" charset="-122"/>
              <a:ea typeface="Microsoft YaHei" panose="020B0503020204020204" pitchFamily="34" charset="-122"/>
            </a:endParaRPr>
          </a:p>
          <a:p>
            <a:r>
              <a:rPr kumimoji="1" lang="en-US" altLang="zh-CN" sz="2400" dirty="0">
                <a:solidFill>
                  <a:schemeClr val="accent6"/>
                </a:solidFill>
                <a:latin typeface="Microsoft YaHei" panose="020B0503020204020204" pitchFamily="34" charset="-122"/>
                <a:ea typeface="Microsoft YaHei" panose="020B0503020204020204" pitchFamily="34" charset="-122"/>
              </a:rPr>
              <a:t>Pretrained weights can help PVT </a:t>
            </a:r>
          </a:p>
          <a:p>
            <a:r>
              <a:rPr lang="en-US" altLang="zh-CN" sz="2400" dirty="0">
                <a:solidFill>
                  <a:schemeClr val="accent6"/>
                </a:solidFill>
                <a:latin typeface="Microsoft YaHei" panose="020B0503020204020204" pitchFamily="34" charset="-122"/>
                <a:ea typeface="Microsoft YaHei" panose="020B0503020204020204" pitchFamily="34" charset="-122"/>
              </a:rPr>
              <a:t>converge faster and better.</a:t>
            </a:r>
            <a:endParaRPr kumimoji="1" lang="en-US" altLang="zh-CN" sz="2400" dirty="0">
              <a:solidFill>
                <a:schemeClr val="accent6"/>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555864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172224" y="-70673"/>
            <a:ext cx="4328219"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 </a:t>
            </a:r>
            <a:r>
              <a:rPr lang="zh-CN" altLang="en-US" sz="2400" b="1" dirty="0" smtClean="0">
                <a:solidFill>
                  <a:schemeClr val="tx1">
                    <a:lumMod val="50000"/>
                    <a:lumOff val="50000"/>
                  </a:schemeClr>
                </a:solidFill>
                <a:ea typeface="华光小标宋_CNKI" panose="02000500000000000000"/>
                <a:cs typeface="+mn-cs"/>
              </a:rPr>
              <a:t>计算量实验</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内容占位符 2">
            <a:extLst>
              <a:ext uri="{FF2B5EF4-FFF2-40B4-BE49-F238E27FC236}">
                <a16:creationId xmlns:a16="http://schemas.microsoft.com/office/drawing/2014/main" id="{3626FC4C-355F-BA4D-93F7-15E58202EB92}"/>
              </a:ext>
            </a:extLst>
          </p:cNvPr>
          <p:cNvSpPr txBox="1">
            <a:spLocks/>
          </p:cNvSpPr>
          <p:nvPr/>
        </p:nvSpPr>
        <p:spPr>
          <a:xfrm>
            <a:off x="839057" y="1380348"/>
            <a:ext cx="10515600" cy="4531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kumimoji="1" lang="en-US" altLang="zh-CN" dirty="0" smtClean="0">
                <a:latin typeface="Microsoft YaHei" panose="020B0503020204020204" pitchFamily="34" charset="-122"/>
                <a:ea typeface="Microsoft YaHei" panose="020B0503020204020204" pitchFamily="34" charset="-122"/>
              </a:rPr>
              <a:t>FLOPs</a:t>
            </a:r>
            <a:r>
              <a:rPr kumimoji="1" lang="zh-CN" altLang="en-US" dirty="0" smtClean="0">
                <a:latin typeface="Microsoft YaHei" panose="020B0503020204020204" pitchFamily="34" charset="-122"/>
                <a:ea typeface="Microsoft YaHei" panose="020B0503020204020204" pitchFamily="34" charset="-122"/>
              </a:rPr>
              <a:t>增加量对比</a:t>
            </a:r>
            <a:endParaRPr kumimoji="1" lang="en-US" altLang="zh-CN" dirty="0" smtClean="0">
              <a:latin typeface="Microsoft YaHei" panose="020B0503020204020204" pitchFamily="34" charset="-122"/>
              <a:ea typeface="Microsoft YaHei" panose="020B0503020204020204" pitchFamily="34" charset="-122"/>
            </a:endParaRPr>
          </a:p>
          <a:p>
            <a:pPr algn="l"/>
            <a:r>
              <a:rPr kumimoji="1" lang="en-US" altLang="zh-CN" sz="2000" dirty="0" err="1" smtClean="0">
                <a:latin typeface="Microsoft YaHei" panose="020B0503020204020204" pitchFamily="34" charset="-122"/>
                <a:ea typeface="Microsoft YaHei" panose="020B0503020204020204" pitchFamily="34" charset="-122"/>
              </a:rPr>
              <a:t>ViT</a:t>
            </a:r>
            <a:r>
              <a:rPr kumimoji="1" lang="en-US" altLang="zh-CN" sz="2000" dirty="0" smtClean="0">
                <a:latin typeface="Microsoft YaHei" panose="020B0503020204020204" pitchFamily="34" charset="-122"/>
                <a:ea typeface="Microsoft YaHei" panose="020B0503020204020204" pitchFamily="34" charset="-122"/>
              </a:rPr>
              <a:t>-S/16 &gt; </a:t>
            </a:r>
            <a:r>
              <a:rPr kumimoji="1" lang="en-US" altLang="zh-CN" sz="2000" dirty="0" err="1" smtClean="0">
                <a:latin typeface="Microsoft YaHei" panose="020B0503020204020204" pitchFamily="34" charset="-122"/>
                <a:ea typeface="Microsoft YaHei" panose="020B0503020204020204" pitchFamily="34" charset="-122"/>
              </a:rPr>
              <a:t>ViT</a:t>
            </a:r>
            <a:r>
              <a:rPr kumimoji="1" lang="en-US" altLang="zh-CN" sz="2000" dirty="0" smtClean="0">
                <a:latin typeface="Microsoft YaHei" panose="020B0503020204020204" pitchFamily="34" charset="-122"/>
                <a:ea typeface="Microsoft YaHei" panose="020B0503020204020204" pitchFamily="34" charset="-122"/>
              </a:rPr>
              <a:t>-S/32 &gt; PVT-S &gt; R50</a:t>
            </a:r>
          </a:p>
          <a:p>
            <a:pPr algn="l"/>
            <a:endParaRPr kumimoji="1" lang="en-US" altLang="zh-CN" dirty="0" smtClean="0">
              <a:latin typeface="Microsoft YaHei" panose="020B0503020204020204" pitchFamily="34" charset="-122"/>
              <a:ea typeface="Microsoft YaHei" panose="020B0503020204020204" pitchFamily="34" charset="-122"/>
            </a:endParaRPr>
          </a:p>
          <a:p>
            <a:pPr algn="l"/>
            <a:endParaRPr kumimoji="1" lang="en-US" altLang="zh-CN" sz="2000" dirty="0" smtClean="0">
              <a:latin typeface="Microsoft YaHei" panose="020B0503020204020204" pitchFamily="34" charset="-122"/>
              <a:ea typeface="Microsoft YaHei" panose="020B0503020204020204" pitchFamily="34" charset="-122"/>
            </a:endParaRPr>
          </a:p>
          <a:p>
            <a:pPr algn="l"/>
            <a:endParaRPr kumimoji="1" lang="en-US" altLang="zh-CN" sz="2000" dirty="0" smtClean="0">
              <a:latin typeface="Microsoft YaHei" panose="020B0503020204020204" pitchFamily="34" charset="-122"/>
              <a:ea typeface="Microsoft YaHei" panose="020B0503020204020204" pitchFamily="34" charset="-122"/>
            </a:endParaRPr>
          </a:p>
          <a:p>
            <a:pPr algn="l"/>
            <a:r>
              <a:rPr kumimoji="1" lang="en-US" altLang="zh-CN" sz="2000" dirty="0" smtClean="0">
                <a:solidFill>
                  <a:schemeClr val="accent6"/>
                </a:solidFill>
                <a:latin typeface="Microsoft YaHei" panose="020B0503020204020204" pitchFamily="34" charset="-122"/>
                <a:ea typeface="Microsoft YaHei" panose="020B0503020204020204" pitchFamily="34" charset="-122"/>
              </a:rPr>
              <a:t>PVT</a:t>
            </a:r>
            <a:r>
              <a:rPr kumimoji="1" lang="zh-CN" altLang="en-US" sz="2000" dirty="0" smtClean="0">
                <a:solidFill>
                  <a:schemeClr val="accent6"/>
                </a:solidFill>
                <a:latin typeface="Microsoft YaHei" panose="020B0503020204020204" pitchFamily="34" charset="-122"/>
                <a:ea typeface="Microsoft YaHei" panose="020B0503020204020204" pitchFamily="34" charset="-122"/>
              </a:rPr>
              <a:t>更适合中等分辨率</a:t>
            </a:r>
            <a:endParaRPr kumimoji="1" lang="en-US" altLang="zh-CN" sz="2000" dirty="0">
              <a:solidFill>
                <a:schemeClr val="accent6"/>
              </a:solidFill>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a16="http://schemas.microsoft.com/office/drawing/2014/main" id="{E587163F-962A-4447-BEB9-76F25A861619}"/>
              </a:ext>
            </a:extLst>
          </p:cNvPr>
          <p:cNvPicPr>
            <a:picLocks noChangeAspect="1"/>
          </p:cNvPicPr>
          <p:nvPr/>
        </p:nvPicPr>
        <p:blipFill>
          <a:blip r:embed="rId3"/>
          <a:stretch>
            <a:fillRect/>
          </a:stretch>
        </p:blipFill>
        <p:spPr>
          <a:xfrm>
            <a:off x="5619857" y="1380349"/>
            <a:ext cx="5734800" cy="4087405"/>
          </a:xfrm>
          <a:prstGeom prst="rect">
            <a:avLst/>
          </a:prstGeom>
        </p:spPr>
      </p:pic>
      <p:cxnSp>
        <p:nvCxnSpPr>
          <p:cNvPr id="9" name="直线连接符 5">
            <a:extLst>
              <a:ext uri="{FF2B5EF4-FFF2-40B4-BE49-F238E27FC236}">
                <a16:creationId xmlns:a16="http://schemas.microsoft.com/office/drawing/2014/main" id="{4D9C0C47-B72A-D64E-97CC-CEF27A87A5E8}"/>
              </a:ext>
            </a:extLst>
          </p:cNvPr>
          <p:cNvCxnSpPr>
            <a:cxnSpLocks/>
          </p:cNvCxnSpPr>
          <p:nvPr/>
        </p:nvCxnSpPr>
        <p:spPr>
          <a:xfrm flipV="1">
            <a:off x="3873500" y="3012973"/>
            <a:ext cx="4828306" cy="632912"/>
          </a:xfrm>
          <a:prstGeom prst="line">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4F2A86DC-F205-2A4A-BC64-0A167C660CCD}"/>
              </a:ext>
            </a:extLst>
          </p:cNvPr>
          <p:cNvSpPr txBox="1"/>
          <p:nvPr/>
        </p:nvSpPr>
        <p:spPr>
          <a:xfrm>
            <a:off x="839057" y="4809067"/>
            <a:ext cx="4929491" cy="369332"/>
          </a:xfrm>
          <a:prstGeom prst="rect">
            <a:avLst/>
          </a:prstGeom>
          <a:noFill/>
        </p:spPr>
        <p:txBody>
          <a:bodyPr wrap="none" rtlCol="0">
            <a:spAutoFit/>
          </a:bodyPr>
          <a:lstStyle/>
          <a:p>
            <a:r>
              <a:rPr kumimoji="1" lang="en-US" altLang="zh-CN" dirty="0" smtClean="0">
                <a:solidFill>
                  <a:srgbClr val="FF0000"/>
                </a:solidFill>
                <a:latin typeface="Microsoft YaHei" panose="020B0503020204020204" pitchFamily="34" charset="-122"/>
                <a:ea typeface="Microsoft YaHei" panose="020B0503020204020204" pitchFamily="34" charset="-122"/>
              </a:rPr>
              <a:t>PVT-v2</a:t>
            </a:r>
            <a:r>
              <a:rPr kumimoji="1" lang="zh-CN" altLang="en-US" dirty="0" smtClean="0">
                <a:solidFill>
                  <a:srgbClr val="FF0000"/>
                </a:solidFill>
                <a:latin typeface="Microsoft YaHei" panose="020B0503020204020204" pitchFamily="34" charset="-122"/>
                <a:ea typeface="Microsoft YaHei" panose="020B0503020204020204" pitchFamily="34" charset="-122"/>
              </a:rPr>
              <a:t>版本解决了这个问题！（</a:t>
            </a:r>
            <a:r>
              <a:rPr kumimoji="1" lang="en-US" altLang="zh-CN" dirty="0" smtClean="0">
                <a:solidFill>
                  <a:srgbClr val="FF0000"/>
                </a:solidFill>
                <a:latin typeface="Microsoft YaHei" panose="020B0503020204020204" pitchFamily="34" charset="-122"/>
                <a:ea typeface="Microsoft YaHei" panose="020B0503020204020204" pitchFamily="34" charset="-122"/>
              </a:rPr>
              <a:t>Linear</a:t>
            </a:r>
            <a:r>
              <a:rPr kumimoji="1" lang="zh-CN" altLang="en-US" dirty="0" smtClean="0">
                <a:solidFill>
                  <a:srgbClr val="FF0000"/>
                </a:solidFill>
                <a:latin typeface="Microsoft YaHei" panose="020B0503020204020204" pitchFamily="34" charset="-122"/>
                <a:ea typeface="Microsoft YaHei" panose="020B0503020204020204" pitchFamily="34" charset="-122"/>
              </a:rPr>
              <a:t> </a:t>
            </a:r>
            <a:r>
              <a:rPr kumimoji="1" lang="en-US" altLang="zh-CN" dirty="0" smtClean="0">
                <a:solidFill>
                  <a:srgbClr val="FF0000"/>
                </a:solidFill>
                <a:latin typeface="Microsoft YaHei" panose="020B0503020204020204" pitchFamily="34" charset="-122"/>
                <a:ea typeface="Microsoft YaHei" panose="020B0503020204020204" pitchFamily="34" charset="-122"/>
              </a:rPr>
              <a:t>SRA</a:t>
            </a:r>
            <a:r>
              <a:rPr kumimoji="1" lang="zh-CN" altLang="en-US" dirty="0">
                <a:solidFill>
                  <a:srgbClr val="FF0000"/>
                </a:solidFill>
                <a:latin typeface="Microsoft YaHei" panose="020B0503020204020204" pitchFamily="34" charset="-122"/>
                <a:ea typeface="Microsoft YaHei" panose="020B0503020204020204" pitchFamily="34" charset="-122"/>
              </a:rPr>
              <a:t>）</a:t>
            </a:r>
            <a:endParaRPr kumimoji="1" lang="zh-CN" altLang="en-US" dirty="0">
              <a:solidFill>
                <a:srgbClr val="FF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48703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9973" y="1623723"/>
            <a:ext cx="10157916" cy="4524315"/>
          </a:xfrm>
          <a:prstGeom prst="rect">
            <a:avLst/>
          </a:prstGeom>
        </p:spPr>
        <p:txBody>
          <a:bodyPr wrap="square">
            <a:spAutoFit/>
          </a:bodyPr>
          <a:lstStyle/>
          <a:p>
            <a:pPr marL="457200" indent="-457200">
              <a:buFont typeface="Arial" panose="020B0604020202020204" pitchFamily="34" charset="0"/>
              <a:buChar char="•"/>
            </a:pPr>
            <a:r>
              <a:rPr lang="en-US" altLang="zh-CN" sz="2400" dirty="0">
                <a:solidFill>
                  <a:schemeClr val="bg1">
                    <a:lumMod val="75000"/>
                  </a:schemeClr>
                </a:solidFill>
                <a:latin typeface="Lato"/>
                <a:ea typeface="Microsoft YaHei" panose="020B0503020204020204" pitchFamily="34" charset="-122"/>
              </a:rPr>
              <a:t>Pyramid Vision Transformer: A Versatile Backbone for Dense Prediction without Convolutions (ICCV'21 Oral)</a:t>
            </a:r>
          </a:p>
          <a:p>
            <a:endParaRPr kumimoji="1" lang="en-US" altLang="zh-CN" sz="2400" dirty="0">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latin typeface="Lato"/>
                <a:ea typeface="Microsoft YaHei" panose="020B0503020204020204" pitchFamily="34" charset="-122"/>
              </a:rPr>
              <a:t>PVTv2: Improved Baselines with Pyramid Vision Transformer (</a:t>
            </a:r>
            <a:r>
              <a:rPr lang="en-US" altLang="zh-CN" sz="2400" dirty="0">
                <a:solidFill>
                  <a:schemeClr val="accent6"/>
                </a:solidFill>
                <a:latin typeface="Lato"/>
                <a:ea typeface="Microsoft YaHei" panose="020B0503020204020204" pitchFamily="34" charset="-122"/>
              </a:rPr>
              <a:t>CVMJ'22 - Submission</a:t>
            </a:r>
            <a:r>
              <a:rPr lang="en-US" altLang="zh-CN" sz="2400" dirty="0">
                <a:latin typeface="Lato"/>
                <a:ea typeface="Microsoft YaHei" panose="020B0503020204020204" pitchFamily="34" charset="-122"/>
              </a:rPr>
              <a:t>)</a:t>
            </a:r>
          </a:p>
          <a:p>
            <a:pPr marL="457200" indent="-457200">
              <a:buFont typeface="Arial" panose="020B0604020202020204" pitchFamily="34" charset="0"/>
              <a:buChar char="•"/>
            </a:pPr>
            <a:endParaRPr kumimoji="1" lang="en-US" altLang="zh-CN" sz="2400" dirty="0">
              <a:latin typeface="Lato"/>
              <a:ea typeface="Microsoft YaHei" panose="020B0503020204020204" pitchFamily="34" charset="-122"/>
            </a:endParaRPr>
          </a:p>
          <a:p>
            <a:pPr marL="457200" indent="-457200">
              <a:buFont typeface="Arial" panose="020B0604020202020204" pitchFamily="34" charset="0"/>
              <a:buChar char="•"/>
            </a:pPr>
            <a:r>
              <a:rPr kumimoji="1" lang="en-US" altLang="zh-CN" sz="2400" dirty="0">
                <a:solidFill>
                  <a:schemeClr val="bg1">
                    <a:lumMod val="75000"/>
                  </a:schemeClr>
                </a:solidFill>
                <a:latin typeface="Lato"/>
                <a:ea typeface="Microsoft YaHei" panose="020B0503020204020204" pitchFamily="34" charset="-122"/>
              </a:rPr>
              <a:t>Polyp-PVT: Polyp Segmentation with Pyramid Vision Transformers (</a:t>
            </a:r>
            <a:r>
              <a:rPr lang="en-US" altLang="zh-CN" sz="2400" dirty="0">
                <a:solidFill>
                  <a:schemeClr val="bg1">
                    <a:lumMod val="75000"/>
                  </a:schemeClr>
                </a:solidFill>
                <a:latin typeface="Lato"/>
                <a:ea typeface="Microsoft YaHei" panose="020B0503020204020204" pitchFamily="34" charset="-122"/>
              </a:rPr>
              <a:t>IEEE TMI'22 - Submission</a:t>
            </a:r>
            <a:r>
              <a:rPr kumimoji="1" lang="en-US" altLang="zh-CN" sz="2400" dirty="0">
                <a:solidFill>
                  <a:schemeClr val="bg1">
                    <a:lumMod val="75000"/>
                  </a:schemeClr>
                </a:solidFill>
                <a:latin typeface="Lato"/>
                <a:ea typeface="Microsoft YaHei" panose="020B0503020204020204" pitchFamily="34" charset="-122"/>
              </a:rPr>
              <a:t>)</a:t>
            </a:r>
          </a:p>
          <a:p>
            <a:pPr marL="457200" indent="-457200">
              <a:buFont typeface="Arial" panose="020B0604020202020204" pitchFamily="34" charset="0"/>
              <a:buChar char="•"/>
            </a:pPr>
            <a:endParaRPr kumimoji="1" lang="en-US" altLang="zh-CN" sz="2400" dirty="0">
              <a:solidFill>
                <a:schemeClr val="bg1">
                  <a:lumMod val="75000"/>
                </a:schemeClr>
              </a:solidFill>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solidFill>
                  <a:schemeClr val="bg1">
                    <a:lumMod val="75000"/>
                  </a:schemeClr>
                </a:solidFill>
                <a:latin typeface="Lato"/>
                <a:ea typeface="Microsoft YaHei" panose="020B0503020204020204" pitchFamily="34" charset="-122"/>
              </a:rPr>
              <a:t>High-resolution Iterative Feedback Network for Camouflaged Object Detection </a:t>
            </a:r>
            <a:r>
              <a:rPr kumimoji="1" lang="en-US" altLang="zh-CN" sz="2400" dirty="0" smtClean="0">
                <a:solidFill>
                  <a:schemeClr val="bg1">
                    <a:lumMod val="75000"/>
                  </a:schemeClr>
                </a:solidFill>
                <a:latin typeface="Lato"/>
                <a:ea typeface="Microsoft YaHei" panose="020B0503020204020204" pitchFamily="34" charset="-122"/>
              </a:rPr>
              <a:t>(</a:t>
            </a:r>
            <a:r>
              <a:rPr lang="en-US" altLang="zh-CN" sz="2400" dirty="0" smtClean="0">
                <a:solidFill>
                  <a:schemeClr val="bg1">
                    <a:lumMod val="75000"/>
                  </a:schemeClr>
                </a:solidFill>
                <a:latin typeface="Lato"/>
                <a:ea typeface="Microsoft YaHei" panose="020B0503020204020204" pitchFamily="34" charset="-122"/>
              </a:rPr>
              <a:t>Submission</a:t>
            </a:r>
            <a:r>
              <a:rPr kumimoji="1" lang="en-US" altLang="zh-CN" sz="2400" dirty="0">
                <a:solidFill>
                  <a:schemeClr val="bg1">
                    <a:lumMod val="75000"/>
                  </a:schemeClr>
                </a:solidFill>
                <a:latin typeface="Lato"/>
                <a:ea typeface="Microsoft YaHei" panose="020B0503020204020204" pitchFamily="34" charset="-122"/>
              </a:rPr>
              <a:t>)</a:t>
            </a:r>
          </a:p>
          <a:p>
            <a:pPr marL="457200" indent="-457200">
              <a:buFont typeface="Arial" panose="020B0604020202020204" pitchFamily="34" charset="0"/>
              <a:buChar char="•"/>
            </a:pPr>
            <a:endParaRPr kumimoji="1" lang="zh-CN" altLang="en-US" sz="2400" dirty="0">
              <a:latin typeface="Lato"/>
              <a:ea typeface="Microsoft YaHei" panose="020B0503020204020204" pitchFamily="34" charset="-122"/>
            </a:endParaRPr>
          </a:p>
        </p:txBody>
      </p:sp>
      <p:sp>
        <p:nvSpPr>
          <p:cNvPr id="4" name="标题 1"/>
          <p:cNvSpPr txBox="1">
            <a:spLocks/>
          </p:cNvSpPr>
          <p:nvPr/>
        </p:nvSpPr>
        <p:spPr>
          <a:xfrm>
            <a:off x="-132202" y="-101600"/>
            <a:ext cx="2755481"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提纲</a:t>
            </a:r>
            <a:endParaRPr lang="zh-CN" alt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9486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132202"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工作二</a:t>
            </a:r>
            <a:endParaRPr lang="zh-CN" altLang="en-US" sz="4000" b="1"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3"/>
          <a:stretch>
            <a:fillRect/>
          </a:stretch>
        </p:blipFill>
        <p:spPr>
          <a:xfrm>
            <a:off x="449393" y="1973784"/>
            <a:ext cx="10988102" cy="2800366"/>
          </a:xfrm>
          <a:prstGeom prst="rect">
            <a:avLst/>
          </a:prstGeom>
        </p:spPr>
      </p:pic>
    </p:spTree>
    <p:extLst>
      <p:ext uri="{BB962C8B-B14F-4D97-AF65-F5344CB8AC3E}">
        <p14:creationId xmlns:p14="http://schemas.microsoft.com/office/powerpoint/2010/main" val="3998177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31611" y="-101600"/>
            <a:ext cx="4208902"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工作二</a:t>
            </a:r>
            <a:r>
              <a:rPr lang="zh-CN" altLang="en-US" sz="2400" b="1" dirty="0" smtClean="0">
                <a:solidFill>
                  <a:schemeClr val="tx1">
                    <a:lumMod val="50000"/>
                    <a:lumOff val="50000"/>
                  </a:schemeClr>
                </a:solidFill>
                <a:ea typeface="华光小标宋_CNKI" panose="02000500000000000000"/>
              </a:rPr>
              <a:t>改进方案</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7B69BFF7-BFB4-1E40-9E89-DDB1CABBED16}"/>
              </a:ext>
            </a:extLst>
          </p:cNvPr>
          <p:cNvPicPr>
            <a:picLocks noChangeAspect="1"/>
          </p:cNvPicPr>
          <p:nvPr/>
        </p:nvPicPr>
        <p:blipFill>
          <a:blip r:embed="rId3"/>
          <a:stretch>
            <a:fillRect/>
          </a:stretch>
        </p:blipFill>
        <p:spPr>
          <a:xfrm>
            <a:off x="5497923" y="925307"/>
            <a:ext cx="5978974" cy="5542049"/>
          </a:xfrm>
          <a:prstGeom prst="rect">
            <a:avLst/>
          </a:prstGeom>
        </p:spPr>
      </p:pic>
      <p:sp>
        <p:nvSpPr>
          <p:cNvPr id="6" name="内容占位符 2">
            <a:extLst>
              <a:ext uri="{FF2B5EF4-FFF2-40B4-BE49-F238E27FC236}">
                <a16:creationId xmlns:a16="http://schemas.microsoft.com/office/drawing/2014/main" id="{4983D440-CABD-9E40-8DA7-C757D44A3DA5}"/>
              </a:ext>
            </a:extLst>
          </p:cNvPr>
          <p:cNvSpPr txBox="1">
            <a:spLocks/>
          </p:cNvSpPr>
          <p:nvPr/>
        </p:nvSpPr>
        <p:spPr>
          <a:xfrm>
            <a:off x="839057" y="1380348"/>
            <a:ext cx="10515600" cy="453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2400" dirty="0" smtClean="0">
                <a:latin typeface="Microsoft YaHei" panose="020B0503020204020204" pitchFamily="34" charset="-122"/>
                <a:ea typeface="Microsoft YaHei" panose="020B0503020204020204" pitchFamily="34" charset="-122"/>
              </a:rPr>
              <a:t>让</a:t>
            </a:r>
            <a:r>
              <a:rPr kumimoji="1" lang="en-US" altLang="zh-CN" sz="2400" dirty="0" smtClean="0">
                <a:latin typeface="Microsoft YaHei" panose="020B0503020204020204" pitchFamily="34" charset="-122"/>
                <a:ea typeface="Microsoft YaHei" panose="020B0503020204020204" pitchFamily="34" charset="-122"/>
              </a:rPr>
              <a:t>Patch</a:t>
            </a:r>
            <a:r>
              <a:rPr kumimoji="1" lang="zh-CN" altLang="en-US" sz="2400" dirty="0" smtClean="0">
                <a:latin typeface="Microsoft YaHei" panose="020B0503020204020204" pitchFamily="34" charset="-122"/>
                <a:ea typeface="Microsoft YaHei" panose="020B0503020204020204" pitchFamily="34" charset="-122"/>
              </a:rPr>
              <a:t> </a:t>
            </a:r>
            <a:r>
              <a:rPr kumimoji="1" lang="en-US" altLang="zh-CN" sz="2400" dirty="0" smtClean="0">
                <a:latin typeface="Microsoft YaHei" panose="020B0503020204020204" pitchFamily="34" charset="-122"/>
                <a:ea typeface="Microsoft YaHei" panose="020B0503020204020204" pitchFamily="34" charset="-122"/>
              </a:rPr>
              <a:t>Embedding</a:t>
            </a:r>
            <a:r>
              <a:rPr kumimoji="1" lang="zh-CN" altLang="en-US" sz="2400" dirty="0" smtClean="0">
                <a:latin typeface="Microsoft YaHei" panose="020B0503020204020204" pitchFamily="34" charset="-122"/>
                <a:ea typeface="Microsoft YaHei" panose="020B0503020204020204" pitchFamily="34" charset="-122"/>
              </a:rPr>
              <a:t>重叠</a:t>
            </a:r>
            <a:endParaRPr kumimoji="1" lang="en-US" altLang="zh-CN" sz="2400" dirty="0">
              <a:latin typeface="Microsoft YaHei" panose="020B0503020204020204" pitchFamily="34" charset="-122"/>
              <a:ea typeface="Microsoft YaHei" panose="020B0503020204020204" pitchFamily="34" charset="-122"/>
            </a:endParaRPr>
          </a:p>
          <a:p>
            <a:r>
              <a:rPr kumimoji="1" lang="zh-CN" altLang="en-US" sz="2400" dirty="0" smtClean="0">
                <a:latin typeface="Microsoft YaHei" panose="020B0503020204020204" pitchFamily="34" charset="-122"/>
                <a:ea typeface="Microsoft YaHei" panose="020B0503020204020204" pitchFamily="34" charset="-122"/>
              </a:rPr>
              <a:t>引入带卷积的</a:t>
            </a:r>
            <a:r>
              <a:rPr kumimoji="1" lang="en-US" altLang="zh-CN" sz="2400" dirty="0" smtClean="0">
                <a:latin typeface="Microsoft YaHei" panose="020B0503020204020204" pitchFamily="34" charset="-122"/>
                <a:ea typeface="Microsoft YaHei" panose="020B0503020204020204" pitchFamily="34" charset="-122"/>
              </a:rPr>
              <a:t>Feed-Forward</a:t>
            </a:r>
            <a:r>
              <a:rPr kumimoji="1" lang="zh-CN" altLang="en-US" sz="2400" dirty="0">
                <a:latin typeface="Microsoft YaHei" panose="020B0503020204020204" pitchFamily="34" charset="-122"/>
                <a:ea typeface="Microsoft YaHei" panose="020B0503020204020204" pitchFamily="34" charset="-122"/>
              </a:rPr>
              <a:t>层</a:t>
            </a:r>
            <a:endParaRPr kumimoji="1" lang="en-US" altLang="zh-CN" sz="2400" dirty="0">
              <a:latin typeface="Microsoft YaHei" panose="020B0503020204020204" pitchFamily="34" charset="-122"/>
              <a:ea typeface="Microsoft YaHei" panose="020B0503020204020204" pitchFamily="34" charset="-122"/>
            </a:endParaRPr>
          </a:p>
          <a:p>
            <a:r>
              <a:rPr kumimoji="1" lang="en-US" altLang="zh-CN" sz="2400" dirty="0">
                <a:latin typeface="Microsoft YaHei" panose="020B0503020204020204" pitchFamily="34" charset="-122"/>
                <a:ea typeface="Microsoft YaHei" panose="020B0503020204020204" pitchFamily="34" charset="-122"/>
              </a:rPr>
              <a:t>Linear</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SRA</a:t>
            </a:r>
          </a:p>
          <a:p>
            <a:pPr marL="457200" indent="-457200"/>
            <a:endParaRPr kumimoji="1" lang="en-US" altLang="zh-CN" sz="2400" dirty="0">
              <a:latin typeface="Microsoft YaHei" panose="020B0503020204020204" pitchFamily="34" charset="-122"/>
              <a:ea typeface="Microsoft YaHei" panose="020B0503020204020204" pitchFamily="34" charset="-122"/>
            </a:endParaRPr>
          </a:p>
          <a:p>
            <a:pPr marL="0" indent="0">
              <a:buNone/>
            </a:pPr>
            <a:endParaRPr kumimoji="1" lang="en-US" altLang="zh-CN" sz="2400"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801BC3C4-109B-FD43-91AF-5CFFCB810B7A}"/>
              </a:ext>
            </a:extLst>
          </p:cNvPr>
          <p:cNvPicPr>
            <a:picLocks noChangeAspect="1"/>
          </p:cNvPicPr>
          <p:nvPr/>
        </p:nvPicPr>
        <p:blipFill>
          <a:blip r:embed="rId4"/>
          <a:stretch>
            <a:fillRect/>
          </a:stretch>
        </p:blipFill>
        <p:spPr>
          <a:xfrm>
            <a:off x="31611" y="3508443"/>
            <a:ext cx="5449646" cy="2958914"/>
          </a:xfrm>
          <a:prstGeom prst="rect">
            <a:avLst/>
          </a:prstGeom>
        </p:spPr>
      </p:pic>
      <p:sp>
        <p:nvSpPr>
          <p:cNvPr id="8" name="文本框 7">
            <a:extLst>
              <a:ext uri="{FF2B5EF4-FFF2-40B4-BE49-F238E27FC236}">
                <a16:creationId xmlns:a16="http://schemas.microsoft.com/office/drawing/2014/main" id="{A044A359-9E98-D842-A4B7-5D205D262B14}"/>
              </a:ext>
            </a:extLst>
          </p:cNvPr>
          <p:cNvSpPr txBox="1"/>
          <p:nvPr/>
        </p:nvSpPr>
        <p:spPr>
          <a:xfrm>
            <a:off x="194554" y="3182565"/>
            <a:ext cx="492443" cy="461665"/>
          </a:xfrm>
          <a:prstGeom prst="rect">
            <a:avLst/>
          </a:prstGeom>
          <a:noFill/>
        </p:spPr>
        <p:txBody>
          <a:bodyPr wrap="none" rtlCol="0">
            <a:spAutoFit/>
          </a:bodyPr>
          <a:lstStyle/>
          <a:p>
            <a:r>
              <a:rPr kumimoji="1" lang="en-US" altLang="zh-CN" sz="2400" b="1" dirty="0">
                <a:solidFill>
                  <a:srgbClr val="FF0000"/>
                </a:solidFill>
              </a:rPr>
              <a:t>③</a:t>
            </a:r>
            <a:endParaRPr kumimoji="1" lang="zh-CN" altLang="en-US" sz="2400" b="1" dirty="0">
              <a:solidFill>
                <a:srgbClr val="FF0000"/>
              </a:solidFill>
            </a:endParaRPr>
          </a:p>
        </p:txBody>
      </p:sp>
      <p:sp>
        <p:nvSpPr>
          <p:cNvPr id="9" name="文本框 8">
            <a:extLst>
              <a:ext uri="{FF2B5EF4-FFF2-40B4-BE49-F238E27FC236}">
                <a16:creationId xmlns:a16="http://schemas.microsoft.com/office/drawing/2014/main" id="{2AA82208-032E-0F48-A740-153ED81AAEF8}"/>
              </a:ext>
            </a:extLst>
          </p:cNvPr>
          <p:cNvSpPr txBox="1"/>
          <p:nvPr/>
        </p:nvSpPr>
        <p:spPr>
          <a:xfrm>
            <a:off x="7854038" y="845489"/>
            <a:ext cx="492443" cy="461665"/>
          </a:xfrm>
          <a:prstGeom prst="rect">
            <a:avLst/>
          </a:prstGeom>
          <a:noFill/>
        </p:spPr>
        <p:txBody>
          <a:bodyPr wrap="none" rtlCol="0">
            <a:spAutoFit/>
          </a:bodyPr>
          <a:lstStyle/>
          <a:p>
            <a:r>
              <a:rPr kumimoji="1" lang="en-US" altLang="zh-CN" sz="2400" b="1" dirty="0">
                <a:solidFill>
                  <a:srgbClr val="FF0000"/>
                </a:solidFill>
              </a:rPr>
              <a:t>①</a:t>
            </a:r>
            <a:endParaRPr kumimoji="1" lang="zh-CN" altLang="en-US" sz="2400" b="1" dirty="0">
              <a:solidFill>
                <a:srgbClr val="FF0000"/>
              </a:solidFill>
            </a:endParaRPr>
          </a:p>
        </p:txBody>
      </p:sp>
      <p:sp>
        <p:nvSpPr>
          <p:cNvPr id="10" name="文本框 9">
            <a:extLst>
              <a:ext uri="{FF2B5EF4-FFF2-40B4-BE49-F238E27FC236}">
                <a16:creationId xmlns:a16="http://schemas.microsoft.com/office/drawing/2014/main" id="{7A825CE1-4A12-2B4B-B1C5-137024DCE79C}"/>
              </a:ext>
            </a:extLst>
          </p:cNvPr>
          <p:cNvSpPr txBox="1"/>
          <p:nvPr/>
        </p:nvSpPr>
        <p:spPr>
          <a:xfrm>
            <a:off x="8712548" y="845489"/>
            <a:ext cx="492443" cy="461665"/>
          </a:xfrm>
          <a:prstGeom prst="rect">
            <a:avLst/>
          </a:prstGeom>
          <a:noFill/>
        </p:spPr>
        <p:txBody>
          <a:bodyPr wrap="none" rtlCol="0">
            <a:spAutoFit/>
          </a:bodyPr>
          <a:lstStyle/>
          <a:p>
            <a:r>
              <a:rPr kumimoji="1" lang="en-US" altLang="zh-CN" sz="2400" b="1" dirty="0">
                <a:solidFill>
                  <a:srgbClr val="FF0000"/>
                </a:solidFill>
              </a:rPr>
              <a:t>②</a:t>
            </a:r>
            <a:endParaRPr kumimoji="1" lang="zh-CN" altLang="en-US" sz="2400" b="1" dirty="0">
              <a:solidFill>
                <a:srgbClr val="FF0000"/>
              </a:solidFill>
            </a:endParaRPr>
          </a:p>
        </p:txBody>
      </p:sp>
    </p:spTree>
    <p:extLst>
      <p:ext uri="{BB962C8B-B14F-4D97-AF65-F5344CB8AC3E}">
        <p14:creationId xmlns:p14="http://schemas.microsoft.com/office/powerpoint/2010/main" val="30767232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B26B78DE-F925-A34E-B69E-9E7ED32C632B}"/>
              </a:ext>
            </a:extLst>
          </p:cNvPr>
          <p:cNvPicPr>
            <a:picLocks noChangeAspect="1"/>
          </p:cNvPicPr>
          <p:nvPr/>
        </p:nvPicPr>
        <p:blipFill>
          <a:blip r:embed="rId3"/>
          <a:stretch>
            <a:fillRect/>
          </a:stretch>
        </p:blipFill>
        <p:spPr>
          <a:xfrm>
            <a:off x="6251572" y="960603"/>
            <a:ext cx="5629275" cy="5508647"/>
          </a:xfrm>
          <a:prstGeom prst="rect">
            <a:avLst/>
          </a:prstGeom>
        </p:spPr>
      </p:pic>
      <p:sp>
        <p:nvSpPr>
          <p:cNvPr id="17" name="标题 1"/>
          <p:cNvSpPr txBox="1">
            <a:spLocks/>
          </p:cNvSpPr>
          <p:nvPr/>
        </p:nvSpPr>
        <p:spPr>
          <a:xfrm>
            <a:off x="31611" y="-101600"/>
            <a:ext cx="4208902"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工作二</a:t>
            </a:r>
            <a:r>
              <a:rPr lang="zh-CN" altLang="en-US" sz="2400" b="1" dirty="0" smtClean="0">
                <a:solidFill>
                  <a:schemeClr val="tx1">
                    <a:lumMod val="50000"/>
                    <a:lumOff val="50000"/>
                  </a:schemeClr>
                </a:solidFill>
                <a:ea typeface="华光小标宋_CNKI" panose="02000500000000000000"/>
              </a:rPr>
              <a:t>改进</a:t>
            </a:r>
            <a:r>
              <a:rPr lang="zh-CN" altLang="en-US" sz="2400" b="1" dirty="0">
                <a:solidFill>
                  <a:schemeClr val="tx1">
                    <a:lumMod val="50000"/>
                    <a:lumOff val="50000"/>
                  </a:schemeClr>
                </a:solidFill>
                <a:ea typeface="华光小标宋_CNKI" panose="02000500000000000000"/>
              </a:rPr>
              <a:t>性能</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12" name="组合 11">
            <a:extLst>
              <a:ext uri="{FF2B5EF4-FFF2-40B4-BE49-F238E27FC236}">
                <a16:creationId xmlns:a16="http://schemas.microsoft.com/office/drawing/2014/main" id="{D2400F67-30EE-E54F-9F6A-C8A88892A60A}"/>
              </a:ext>
            </a:extLst>
          </p:cNvPr>
          <p:cNvGrpSpPr/>
          <p:nvPr/>
        </p:nvGrpSpPr>
        <p:grpSpPr>
          <a:xfrm>
            <a:off x="276227" y="1259340"/>
            <a:ext cx="5803900" cy="2509840"/>
            <a:chOff x="120654" y="1919291"/>
            <a:chExt cx="5803900" cy="2509840"/>
          </a:xfrm>
        </p:grpSpPr>
        <p:pic>
          <p:nvPicPr>
            <p:cNvPr id="16" name="图片 15">
              <a:extLst>
                <a:ext uri="{FF2B5EF4-FFF2-40B4-BE49-F238E27FC236}">
                  <a16:creationId xmlns:a16="http://schemas.microsoft.com/office/drawing/2014/main" id="{986B0D80-0144-FB49-B032-923418AFD973}"/>
                </a:ext>
              </a:extLst>
            </p:cNvPr>
            <p:cNvPicPr>
              <a:picLocks noChangeAspect="1"/>
            </p:cNvPicPr>
            <p:nvPr/>
          </p:nvPicPr>
          <p:blipFill>
            <a:blip r:embed="rId4"/>
            <a:stretch>
              <a:fillRect/>
            </a:stretch>
          </p:blipFill>
          <p:spPr>
            <a:xfrm>
              <a:off x="120654" y="2447931"/>
              <a:ext cx="5803900" cy="1981200"/>
            </a:xfrm>
            <a:prstGeom prst="rect">
              <a:avLst/>
            </a:prstGeom>
          </p:spPr>
        </p:pic>
        <p:sp>
          <p:nvSpPr>
            <p:cNvPr id="18" name="文本框 17">
              <a:extLst>
                <a:ext uri="{FF2B5EF4-FFF2-40B4-BE49-F238E27FC236}">
                  <a16:creationId xmlns:a16="http://schemas.microsoft.com/office/drawing/2014/main" id="{E2BD3D95-5D89-8345-BA5E-57FF85A95911}"/>
                </a:ext>
              </a:extLst>
            </p:cNvPr>
            <p:cNvSpPr txBox="1"/>
            <p:nvPr/>
          </p:nvSpPr>
          <p:spPr>
            <a:xfrm>
              <a:off x="956975" y="1919291"/>
              <a:ext cx="4131259" cy="461665"/>
            </a:xfrm>
            <a:prstGeom prst="rect">
              <a:avLst/>
            </a:prstGeom>
            <a:noFill/>
          </p:spPr>
          <p:txBody>
            <a:bodyPr wrap="none" rtlCol="0">
              <a:spAutoFit/>
            </a:bodyPr>
            <a:lstStyle/>
            <a:p>
              <a:r>
                <a:rPr kumimoji="1" lang="en-US" altLang="zh-CN" sz="2400" dirty="0">
                  <a:latin typeface="Microsoft YaHei" panose="020B0503020204020204" pitchFamily="34" charset="-122"/>
                  <a:ea typeface="Microsoft YaHei" panose="020B0503020204020204" pitchFamily="34" charset="-122"/>
                </a:rPr>
                <a:t>Classification on ImageNet</a:t>
              </a:r>
              <a:endParaRPr kumimoji="1" lang="zh-CN" altLang="en-US" sz="2400" dirty="0">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1097359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31611" y="-101600"/>
            <a:ext cx="4208902"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工作二</a:t>
            </a:r>
            <a:r>
              <a:rPr lang="zh-CN" altLang="en-US" sz="2400" b="1" dirty="0" smtClean="0">
                <a:solidFill>
                  <a:schemeClr val="tx1">
                    <a:lumMod val="50000"/>
                    <a:lumOff val="50000"/>
                  </a:schemeClr>
                </a:solidFill>
                <a:ea typeface="华光小标宋_CNKI" panose="02000500000000000000"/>
              </a:rPr>
              <a:t>改进</a:t>
            </a:r>
            <a:r>
              <a:rPr lang="zh-CN" altLang="en-US" sz="2400" b="1" dirty="0">
                <a:solidFill>
                  <a:schemeClr val="tx1">
                    <a:lumMod val="50000"/>
                    <a:lumOff val="50000"/>
                  </a:schemeClr>
                </a:solidFill>
                <a:ea typeface="华光小标宋_CNKI" panose="02000500000000000000"/>
              </a:rPr>
              <a:t>性能</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13" name="组合 12">
            <a:extLst>
              <a:ext uri="{FF2B5EF4-FFF2-40B4-BE49-F238E27FC236}">
                <a16:creationId xmlns:a16="http://schemas.microsoft.com/office/drawing/2014/main" id="{12CC5616-6F92-B64F-8E48-86D4C814BD39}"/>
              </a:ext>
            </a:extLst>
          </p:cNvPr>
          <p:cNvGrpSpPr/>
          <p:nvPr/>
        </p:nvGrpSpPr>
        <p:grpSpPr>
          <a:xfrm>
            <a:off x="1635157" y="1259340"/>
            <a:ext cx="10280616" cy="4593779"/>
            <a:chOff x="1479584" y="1376812"/>
            <a:chExt cx="10280616" cy="4593779"/>
          </a:xfrm>
        </p:grpSpPr>
        <p:pic>
          <p:nvPicPr>
            <p:cNvPr id="14" name="图片 13">
              <a:extLst>
                <a:ext uri="{FF2B5EF4-FFF2-40B4-BE49-F238E27FC236}">
                  <a16:creationId xmlns:a16="http://schemas.microsoft.com/office/drawing/2014/main" id="{76EBFAE8-212C-2C46-9711-E93739EEFCE2}"/>
                </a:ext>
              </a:extLst>
            </p:cNvPr>
            <p:cNvPicPr>
              <a:picLocks noChangeAspect="1"/>
            </p:cNvPicPr>
            <p:nvPr/>
          </p:nvPicPr>
          <p:blipFill>
            <a:blip r:embed="rId3"/>
            <a:stretch>
              <a:fillRect/>
            </a:stretch>
          </p:blipFill>
          <p:spPr>
            <a:xfrm>
              <a:off x="6096000" y="1919291"/>
              <a:ext cx="5664200" cy="4051300"/>
            </a:xfrm>
            <a:prstGeom prst="rect">
              <a:avLst/>
            </a:prstGeom>
          </p:spPr>
        </p:pic>
        <p:sp>
          <p:nvSpPr>
            <p:cNvPr id="15" name="文本框 14">
              <a:extLst>
                <a:ext uri="{FF2B5EF4-FFF2-40B4-BE49-F238E27FC236}">
                  <a16:creationId xmlns:a16="http://schemas.microsoft.com/office/drawing/2014/main" id="{B9C49577-B4AE-B544-816A-478A031F9BC0}"/>
                </a:ext>
              </a:extLst>
            </p:cNvPr>
            <p:cNvSpPr txBox="1"/>
            <p:nvPr/>
          </p:nvSpPr>
          <p:spPr>
            <a:xfrm>
              <a:off x="1479584" y="1376812"/>
              <a:ext cx="3086038" cy="461665"/>
            </a:xfrm>
            <a:prstGeom prst="rect">
              <a:avLst/>
            </a:prstGeom>
            <a:noFill/>
          </p:spPr>
          <p:txBody>
            <a:bodyPr wrap="none" rtlCol="0">
              <a:spAutoFit/>
            </a:bodyPr>
            <a:lstStyle/>
            <a:p>
              <a:r>
                <a:rPr kumimoji="1" lang="en-US" altLang="zh-CN" sz="2400" dirty="0">
                  <a:latin typeface="Microsoft YaHei" panose="020B0503020204020204" pitchFamily="34" charset="-122"/>
                  <a:ea typeface="Microsoft YaHei" panose="020B0503020204020204" pitchFamily="34" charset="-122"/>
                </a:rPr>
                <a:t>Detection on COCO</a:t>
              </a:r>
              <a:endParaRPr kumimoji="1" lang="zh-CN" altLang="en-US" sz="2400" dirty="0">
                <a:latin typeface="Microsoft YaHei" panose="020B0503020204020204" pitchFamily="34" charset="-122"/>
                <a:ea typeface="Microsoft YaHei" panose="020B0503020204020204" pitchFamily="34" charset="-122"/>
              </a:endParaRPr>
            </a:p>
          </p:txBody>
        </p:sp>
      </p:grpSp>
      <p:pic>
        <p:nvPicPr>
          <p:cNvPr id="19" name="图片 18">
            <a:extLst>
              <a:ext uri="{FF2B5EF4-FFF2-40B4-BE49-F238E27FC236}">
                <a16:creationId xmlns:a16="http://schemas.microsoft.com/office/drawing/2014/main" id="{4A66C717-94B6-1B4B-8234-FECDE4BE36D0}"/>
              </a:ext>
            </a:extLst>
          </p:cNvPr>
          <p:cNvPicPr>
            <a:picLocks noChangeAspect="1"/>
          </p:cNvPicPr>
          <p:nvPr/>
        </p:nvPicPr>
        <p:blipFill>
          <a:blip r:embed="rId4"/>
          <a:stretch>
            <a:fillRect/>
          </a:stretch>
        </p:blipFill>
        <p:spPr>
          <a:xfrm>
            <a:off x="276227" y="1808721"/>
            <a:ext cx="5803899" cy="2018748"/>
          </a:xfrm>
          <a:prstGeom prst="rect">
            <a:avLst/>
          </a:prstGeom>
        </p:spPr>
      </p:pic>
    </p:spTree>
    <p:extLst>
      <p:ext uri="{BB962C8B-B14F-4D97-AF65-F5344CB8AC3E}">
        <p14:creationId xmlns:p14="http://schemas.microsoft.com/office/powerpoint/2010/main" val="2783033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132202" y="-101600"/>
            <a:ext cx="2755481"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提纲</a:t>
            </a:r>
            <a:endParaRPr lang="zh-CN" altLang="en-US" sz="4000" b="1" dirty="0">
              <a:latin typeface="Arial" panose="020B0604020202020204" pitchFamily="34" charset="0"/>
              <a:cs typeface="Arial" panose="020B0604020202020204" pitchFamily="34" charset="0"/>
            </a:endParaRPr>
          </a:p>
        </p:txBody>
      </p:sp>
      <p:sp>
        <p:nvSpPr>
          <p:cNvPr id="2" name="矩形 1"/>
          <p:cNvSpPr/>
          <p:nvPr/>
        </p:nvSpPr>
        <p:spPr>
          <a:xfrm>
            <a:off x="679973" y="1623723"/>
            <a:ext cx="10157916" cy="4524315"/>
          </a:xfrm>
          <a:prstGeom prst="rect">
            <a:avLst/>
          </a:prstGeom>
        </p:spPr>
        <p:txBody>
          <a:bodyPr wrap="square">
            <a:spAutoFit/>
          </a:bodyPr>
          <a:lstStyle/>
          <a:p>
            <a:pPr marL="457200" indent="-457200">
              <a:buFont typeface="Arial" panose="020B0604020202020204" pitchFamily="34" charset="0"/>
              <a:buChar char="•"/>
            </a:pPr>
            <a:r>
              <a:rPr lang="en-US" altLang="zh-CN" sz="2400" dirty="0">
                <a:latin typeface="Lato"/>
                <a:ea typeface="Microsoft YaHei" panose="020B0503020204020204" pitchFamily="34" charset="-122"/>
              </a:rPr>
              <a:t>Pyramid Vision Transformer: A Versatile Backbone for Dense Prediction without Convolutions (</a:t>
            </a:r>
            <a:r>
              <a:rPr lang="en-US" altLang="zh-CN" sz="2400" dirty="0">
                <a:solidFill>
                  <a:schemeClr val="accent6"/>
                </a:solidFill>
                <a:latin typeface="Lato"/>
                <a:ea typeface="Microsoft YaHei" panose="020B0503020204020204" pitchFamily="34" charset="-122"/>
              </a:rPr>
              <a:t>ICCV'21 Oral</a:t>
            </a:r>
            <a:r>
              <a:rPr lang="en-US" altLang="zh-CN" sz="2400" dirty="0">
                <a:latin typeface="Lato"/>
                <a:ea typeface="Microsoft YaHei" panose="020B0503020204020204" pitchFamily="34" charset="-122"/>
              </a:rPr>
              <a:t>)</a:t>
            </a:r>
          </a:p>
          <a:p>
            <a:endParaRPr kumimoji="1" lang="en-US" altLang="zh-CN" sz="2400" dirty="0">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latin typeface="Lato"/>
                <a:ea typeface="Microsoft YaHei" panose="020B0503020204020204" pitchFamily="34" charset="-122"/>
              </a:rPr>
              <a:t>PVTv2: Improved Baselines with Pyramid Vision Transformer (</a:t>
            </a:r>
            <a:r>
              <a:rPr lang="en-US" altLang="zh-CN" sz="2400" dirty="0">
                <a:solidFill>
                  <a:schemeClr val="accent6"/>
                </a:solidFill>
                <a:latin typeface="Lato"/>
                <a:ea typeface="Microsoft YaHei" panose="020B0503020204020204" pitchFamily="34" charset="-122"/>
              </a:rPr>
              <a:t>CVMJ'22 - Submission</a:t>
            </a:r>
            <a:r>
              <a:rPr lang="en-US" altLang="zh-CN" sz="2400" dirty="0">
                <a:latin typeface="Lato"/>
                <a:ea typeface="Microsoft YaHei" panose="020B0503020204020204" pitchFamily="34" charset="-122"/>
              </a:rPr>
              <a:t>)</a:t>
            </a:r>
          </a:p>
          <a:p>
            <a:pPr marL="457200" indent="-457200">
              <a:buFont typeface="Arial" panose="020B0604020202020204" pitchFamily="34" charset="0"/>
              <a:buChar char="•"/>
            </a:pPr>
            <a:endParaRPr kumimoji="1" lang="en-US" altLang="zh-CN" sz="2400" dirty="0">
              <a:latin typeface="Lato"/>
              <a:ea typeface="Microsoft YaHei" panose="020B0503020204020204" pitchFamily="34" charset="-122"/>
            </a:endParaRPr>
          </a:p>
          <a:p>
            <a:pPr marL="457200" indent="-457200">
              <a:buFont typeface="Arial" panose="020B0604020202020204" pitchFamily="34" charset="0"/>
              <a:buChar char="•"/>
            </a:pPr>
            <a:r>
              <a:rPr kumimoji="1" lang="en-US" altLang="zh-CN" sz="2400" dirty="0">
                <a:latin typeface="Lato"/>
                <a:ea typeface="Microsoft YaHei" panose="020B0503020204020204" pitchFamily="34" charset="-122"/>
              </a:rPr>
              <a:t>Polyp-PVT: Polyp Segmentation with Pyramid Vision Transformers (</a:t>
            </a:r>
            <a:r>
              <a:rPr lang="en-US" altLang="zh-CN" sz="2400" dirty="0">
                <a:solidFill>
                  <a:schemeClr val="accent6"/>
                </a:solidFill>
                <a:latin typeface="Lato"/>
                <a:ea typeface="Microsoft YaHei" panose="020B0503020204020204" pitchFamily="34" charset="-122"/>
              </a:rPr>
              <a:t>IEEE TMI'22 - Submission</a:t>
            </a:r>
            <a:r>
              <a:rPr kumimoji="1" lang="en-US" altLang="zh-CN" sz="2400" dirty="0">
                <a:latin typeface="Lato"/>
                <a:ea typeface="Microsoft YaHei" panose="020B0503020204020204" pitchFamily="34" charset="-122"/>
              </a:rPr>
              <a:t>)</a:t>
            </a:r>
          </a:p>
          <a:p>
            <a:pPr marL="457200" indent="-457200">
              <a:buFont typeface="Arial" panose="020B0604020202020204" pitchFamily="34" charset="0"/>
              <a:buChar char="•"/>
            </a:pPr>
            <a:endParaRPr kumimoji="1" lang="en-US" altLang="zh-CN" sz="2400" dirty="0">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latin typeface="Lato"/>
                <a:ea typeface="Microsoft YaHei" panose="020B0503020204020204" pitchFamily="34" charset="-122"/>
              </a:rPr>
              <a:t>High-resolution Iterative Feedback Network for Camouflaged Object Detection </a:t>
            </a:r>
            <a:r>
              <a:rPr kumimoji="1" lang="en-US" altLang="zh-CN" sz="2400" dirty="0" smtClean="0">
                <a:latin typeface="Lato"/>
                <a:ea typeface="Microsoft YaHei" panose="020B0503020204020204" pitchFamily="34" charset="-122"/>
              </a:rPr>
              <a:t>(</a:t>
            </a:r>
            <a:r>
              <a:rPr lang="en-US" altLang="zh-CN" sz="2400" dirty="0" smtClean="0">
                <a:solidFill>
                  <a:schemeClr val="accent6"/>
                </a:solidFill>
                <a:latin typeface="Lato"/>
                <a:ea typeface="Microsoft YaHei" panose="020B0503020204020204" pitchFamily="34" charset="-122"/>
              </a:rPr>
              <a:t>Submission</a:t>
            </a:r>
            <a:r>
              <a:rPr kumimoji="1" lang="en-US" altLang="zh-CN" sz="2400" dirty="0">
                <a:latin typeface="Lato"/>
                <a:ea typeface="Microsoft YaHei" panose="020B0503020204020204" pitchFamily="34" charset="-122"/>
              </a:rPr>
              <a:t>)</a:t>
            </a:r>
          </a:p>
          <a:p>
            <a:pPr marL="457200" indent="-457200">
              <a:buFont typeface="Arial" panose="020B0604020202020204" pitchFamily="34" charset="0"/>
              <a:buChar char="•"/>
            </a:pPr>
            <a:endParaRPr kumimoji="1" lang="zh-CN" altLang="en-US" sz="2400" dirty="0">
              <a:latin typeface="Lato"/>
              <a:ea typeface="Microsoft YaHei" panose="020B0503020204020204" pitchFamily="34" charset="-122"/>
            </a:endParaRPr>
          </a:p>
        </p:txBody>
      </p:sp>
    </p:spTree>
    <p:extLst>
      <p:ext uri="{BB962C8B-B14F-4D97-AF65-F5344CB8AC3E}">
        <p14:creationId xmlns:p14="http://schemas.microsoft.com/office/powerpoint/2010/main" val="1203946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9973" y="1623723"/>
            <a:ext cx="10157916" cy="4524315"/>
          </a:xfrm>
          <a:prstGeom prst="rect">
            <a:avLst/>
          </a:prstGeom>
        </p:spPr>
        <p:txBody>
          <a:bodyPr wrap="square">
            <a:spAutoFit/>
          </a:bodyPr>
          <a:lstStyle/>
          <a:p>
            <a:pPr marL="457200" indent="-457200">
              <a:buFont typeface="Arial" panose="020B0604020202020204" pitchFamily="34" charset="0"/>
              <a:buChar char="•"/>
            </a:pPr>
            <a:r>
              <a:rPr lang="en-US" altLang="zh-CN" sz="2400" dirty="0">
                <a:solidFill>
                  <a:schemeClr val="bg1">
                    <a:lumMod val="75000"/>
                  </a:schemeClr>
                </a:solidFill>
                <a:latin typeface="Lato"/>
                <a:ea typeface="Microsoft YaHei" panose="020B0503020204020204" pitchFamily="34" charset="-122"/>
              </a:rPr>
              <a:t>Pyramid Vision Transformer: A Versatile Backbone for Dense Prediction without Convolutions (ICCV'21 Oral)</a:t>
            </a:r>
          </a:p>
          <a:p>
            <a:endParaRPr kumimoji="1" lang="en-US" altLang="zh-CN" sz="2400" dirty="0">
              <a:solidFill>
                <a:schemeClr val="bg1">
                  <a:lumMod val="75000"/>
                </a:schemeClr>
              </a:solidFill>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solidFill>
                  <a:schemeClr val="bg1">
                    <a:lumMod val="75000"/>
                  </a:schemeClr>
                </a:solidFill>
                <a:latin typeface="Lato"/>
                <a:ea typeface="Microsoft YaHei" panose="020B0503020204020204" pitchFamily="34" charset="-122"/>
              </a:rPr>
              <a:t>PVTv2: Improved Baselines with Pyramid Vision Transformer (CVMJ'22 - Submission)</a:t>
            </a:r>
          </a:p>
          <a:p>
            <a:pPr marL="457200" indent="-457200">
              <a:buFont typeface="Arial" panose="020B0604020202020204" pitchFamily="34" charset="0"/>
              <a:buChar char="•"/>
            </a:pPr>
            <a:endParaRPr kumimoji="1" lang="en-US" altLang="zh-CN" sz="2400" dirty="0">
              <a:latin typeface="Lato"/>
              <a:ea typeface="Microsoft YaHei" panose="020B0503020204020204" pitchFamily="34" charset="-122"/>
            </a:endParaRPr>
          </a:p>
          <a:p>
            <a:pPr marL="457200" indent="-457200">
              <a:buFont typeface="Arial" panose="020B0604020202020204" pitchFamily="34" charset="0"/>
              <a:buChar char="•"/>
            </a:pPr>
            <a:r>
              <a:rPr kumimoji="1" lang="en-US" altLang="zh-CN" sz="2400" dirty="0">
                <a:latin typeface="Lato"/>
                <a:ea typeface="Microsoft YaHei" panose="020B0503020204020204" pitchFamily="34" charset="-122"/>
              </a:rPr>
              <a:t>Polyp-PVT: Polyp Segmentation with Pyramid Vision Transformers (</a:t>
            </a:r>
            <a:r>
              <a:rPr lang="en-US" altLang="zh-CN" sz="2400" dirty="0">
                <a:solidFill>
                  <a:schemeClr val="accent6"/>
                </a:solidFill>
                <a:latin typeface="Lato"/>
                <a:ea typeface="Microsoft YaHei" panose="020B0503020204020204" pitchFamily="34" charset="-122"/>
              </a:rPr>
              <a:t>IEEE TMI'22 - Submission</a:t>
            </a:r>
            <a:r>
              <a:rPr kumimoji="1" lang="en-US" altLang="zh-CN" sz="2400" dirty="0">
                <a:latin typeface="Lato"/>
                <a:ea typeface="Microsoft YaHei" panose="020B0503020204020204" pitchFamily="34" charset="-122"/>
              </a:rPr>
              <a:t>)</a:t>
            </a:r>
          </a:p>
          <a:p>
            <a:pPr marL="457200" indent="-457200">
              <a:buFont typeface="Arial" panose="020B0604020202020204" pitchFamily="34" charset="0"/>
              <a:buChar char="•"/>
            </a:pPr>
            <a:endParaRPr kumimoji="1" lang="en-US" altLang="zh-CN" sz="2400" dirty="0">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solidFill>
                  <a:schemeClr val="bg1">
                    <a:lumMod val="75000"/>
                  </a:schemeClr>
                </a:solidFill>
                <a:latin typeface="Lato"/>
                <a:ea typeface="Microsoft YaHei" panose="020B0503020204020204" pitchFamily="34" charset="-122"/>
              </a:rPr>
              <a:t>High-resolution Iterative Feedback Network for Camouflaged Object Detection </a:t>
            </a:r>
            <a:r>
              <a:rPr kumimoji="1" lang="en-US" altLang="zh-CN" sz="2400" dirty="0" smtClean="0">
                <a:solidFill>
                  <a:schemeClr val="bg1">
                    <a:lumMod val="75000"/>
                  </a:schemeClr>
                </a:solidFill>
                <a:latin typeface="Lato"/>
                <a:ea typeface="Microsoft YaHei" panose="020B0503020204020204" pitchFamily="34" charset="-122"/>
              </a:rPr>
              <a:t>(</a:t>
            </a:r>
            <a:r>
              <a:rPr lang="en-US" altLang="zh-CN" sz="2400" dirty="0" smtClean="0">
                <a:solidFill>
                  <a:schemeClr val="bg1">
                    <a:lumMod val="75000"/>
                  </a:schemeClr>
                </a:solidFill>
                <a:latin typeface="Lato"/>
                <a:ea typeface="Microsoft YaHei" panose="020B0503020204020204" pitchFamily="34" charset="-122"/>
              </a:rPr>
              <a:t>Submission</a:t>
            </a:r>
            <a:r>
              <a:rPr kumimoji="1" lang="en-US" altLang="zh-CN" sz="2400" dirty="0">
                <a:solidFill>
                  <a:schemeClr val="bg1">
                    <a:lumMod val="75000"/>
                  </a:schemeClr>
                </a:solidFill>
                <a:latin typeface="Lato"/>
                <a:ea typeface="Microsoft YaHei" panose="020B0503020204020204" pitchFamily="34" charset="-122"/>
              </a:rPr>
              <a:t>)</a:t>
            </a:r>
          </a:p>
          <a:p>
            <a:pPr marL="457200" indent="-457200">
              <a:buFont typeface="Arial" panose="020B0604020202020204" pitchFamily="34" charset="0"/>
              <a:buChar char="•"/>
            </a:pPr>
            <a:endParaRPr kumimoji="1" lang="zh-CN" altLang="en-US" sz="2400" dirty="0">
              <a:latin typeface="Lato"/>
              <a:ea typeface="Microsoft YaHei" panose="020B0503020204020204" pitchFamily="34" charset="-122"/>
            </a:endParaRPr>
          </a:p>
        </p:txBody>
      </p:sp>
      <p:sp>
        <p:nvSpPr>
          <p:cNvPr id="4" name="标题 1"/>
          <p:cNvSpPr txBox="1">
            <a:spLocks/>
          </p:cNvSpPr>
          <p:nvPr/>
        </p:nvSpPr>
        <p:spPr>
          <a:xfrm>
            <a:off x="-132202" y="-101600"/>
            <a:ext cx="2755481"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提纲</a:t>
            </a:r>
            <a:endParaRPr lang="zh-CN" alt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599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132202"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工作三</a:t>
            </a:r>
            <a:endParaRPr lang="zh-CN" altLang="en-US" sz="4000" b="1"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a:stretch>
            <a:fillRect/>
          </a:stretch>
        </p:blipFill>
        <p:spPr>
          <a:xfrm>
            <a:off x="727881" y="827659"/>
            <a:ext cx="10619673" cy="2134475"/>
          </a:xfrm>
          <a:prstGeom prst="rect">
            <a:avLst/>
          </a:prstGeom>
        </p:spPr>
      </p:pic>
      <p:sp>
        <p:nvSpPr>
          <p:cNvPr id="5" name="矩形 25"/>
          <p:cNvSpPr/>
          <p:nvPr/>
        </p:nvSpPr>
        <p:spPr>
          <a:xfrm>
            <a:off x="4112941" y="5953760"/>
            <a:ext cx="1485280" cy="365760"/>
          </a:xfrm>
          <a:prstGeom prst="rect">
            <a:avLst/>
          </a:prstGeom>
          <a:solidFill>
            <a:srgbClr val="EDEEF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CN" sz="1600" dirty="0">
                <a:solidFill>
                  <a:srgbClr val="002060"/>
                </a:solidFill>
              </a:rPr>
              <a:t>任务</a:t>
            </a:r>
            <a:r>
              <a:rPr lang="zh-CN" altLang="en-US" sz="1600" dirty="0">
                <a:solidFill>
                  <a:srgbClr val="002060"/>
                </a:solidFill>
              </a:rPr>
              <a:t>描述</a:t>
            </a:r>
            <a:endParaRPr lang="en-US" altLang="zh-CN" sz="1600" dirty="0">
              <a:solidFill>
                <a:srgbClr val="002060"/>
              </a:solidFill>
            </a:endParaRPr>
          </a:p>
        </p:txBody>
      </p:sp>
      <p:sp>
        <p:nvSpPr>
          <p:cNvPr id="6" name="矩形 25"/>
          <p:cNvSpPr/>
          <p:nvPr/>
        </p:nvSpPr>
        <p:spPr>
          <a:xfrm>
            <a:off x="7150098" y="5953760"/>
            <a:ext cx="1706137" cy="365760"/>
          </a:xfrm>
          <a:prstGeom prst="rect">
            <a:avLst/>
          </a:prstGeom>
          <a:solidFill>
            <a:srgbClr val="EDEEF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CN" sz="1600" dirty="0">
                <a:solidFill>
                  <a:srgbClr val="002060"/>
                </a:solidFill>
                <a:sym typeface="+mn-ea"/>
              </a:rPr>
              <a:t>效果展示</a:t>
            </a:r>
            <a:endParaRPr lang="zh-CN" altLang="en-US" sz="1600" dirty="0">
              <a:solidFill>
                <a:srgbClr val="002060"/>
              </a:solidFill>
            </a:endParaRPr>
          </a:p>
        </p:txBody>
      </p:sp>
      <p:pic>
        <p:nvPicPr>
          <p:cNvPr id="7" name="Picture 2">
            <a:extLst>
              <a:ext uri="{FF2B5EF4-FFF2-40B4-BE49-F238E27FC236}">
                <a16:creationId xmlns:a16="http://schemas.microsoft.com/office/drawing/2014/main" id="{24CED342-9066-4E44-9C62-A84BDD947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510" y="2840513"/>
            <a:ext cx="6050860" cy="304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870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041400" y="876300"/>
            <a:ext cx="10433050" cy="5477747"/>
          </a:xfrm>
          <a:prstGeom prst="rect">
            <a:avLst/>
          </a:prstGeom>
        </p:spPr>
      </p:pic>
      <p:sp>
        <p:nvSpPr>
          <p:cNvPr id="8"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工作三</a:t>
            </a:r>
            <a:r>
              <a:rPr lang="zh-CN" altLang="en-US" sz="2400" b="1" dirty="0" smtClean="0">
                <a:solidFill>
                  <a:schemeClr val="tx1">
                    <a:lumMod val="50000"/>
                    <a:lumOff val="50000"/>
                  </a:schemeClr>
                </a:solidFill>
                <a:ea typeface="华光小标宋_CNKI" panose="02000500000000000000"/>
                <a:cs typeface="+mn-cs"/>
              </a:rPr>
              <a:t>整体框架</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929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工作三</a:t>
            </a:r>
            <a:r>
              <a:rPr lang="zh-CN" altLang="en-US" sz="2400" b="1" dirty="0" smtClean="0">
                <a:solidFill>
                  <a:schemeClr val="tx1">
                    <a:lumMod val="50000"/>
                    <a:lumOff val="50000"/>
                  </a:schemeClr>
                </a:solidFill>
                <a:ea typeface="华光小标宋_CNKI" panose="02000500000000000000"/>
                <a:cs typeface="+mn-cs"/>
              </a:rPr>
              <a:t>框架对比</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a:stretch>
            <a:fillRect/>
          </a:stretch>
        </p:blipFill>
        <p:spPr>
          <a:xfrm>
            <a:off x="1928812" y="2224087"/>
            <a:ext cx="8243888" cy="3902749"/>
          </a:xfrm>
          <a:prstGeom prst="rect">
            <a:avLst/>
          </a:prstGeom>
        </p:spPr>
      </p:pic>
      <p:sp>
        <p:nvSpPr>
          <p:cNvPr id="5" name="文本框 4">
            <a:extLst>
              <a:ext uri="{FF2B5EF4-FFF2-40B4-BE49-F238E27FC236}">
                <a16:creationId xmlns:a16="http://schemas.microsoft.com/office/drawing/2014/main" id="{F4D4878E-0466-824C-B096-FEB412FE956B}"/>
              </a:ext>
            </a:extLst>
          </p:cNvPr>
          <p:cNvSpPr txBox="1"/>
          <p:nvPr/>
        </p:nvSpPr>
        <p:spPr>
          <a:xfrm>
            <a:off x="721594" y="1436687"/>
            <a:ext cx="6885706" cy="523220"/>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2800" dirty="0" smtClean="0">
                <a:latin typeface="Microsoft YaHei" panose="020B0503020204020204" pitchFamily="34" charset="-122"/>
                <a:ea typeface="Microsoft YaHei" panose="020B0503020204020204" pitchFamily="34" charset="-122"/>
              </a:rPr>
              <a:t>PVT-v2</a:t>
            </a:r>
            <a:r>
              <a:rPr kumimoji="1" lang="zh-CN" altLang="en-US" sz="2800" dirty="0" smtClean="0">
                <a:latin typeface="Microsoft YaHei" panose="020B0503020204020204" pitchFamily="34" charset="-122"/>
                <a:ea typeface="Microsoft YaHei" panose="020B0503020204020204" pitchFamily="34" charset="-122"/>
              </a:rPr>
              <a:t>骨干网络优于其他骨干网络</a:t>
            </a:r>
            <a:endParaRPr kumimoji="1" lang="en-US" altLang="zh-CN" sz="2400" dirty="0">
              <a:solidFill>
                <a:schemeClr val="accent6"/>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80699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工作三</a:t>
            </a:r>
            <a:r>
              <a:rPr lang="zh-CN" altLang="en-US" sz="2400" b="1" dirty="0" smtClean="0">
                <a:solidFill>
                  <a:schemeClr val="tx1">
                    <a:lumMod val="50000"/>
                    <a:lumOff val="50000"/>
                  </a:schemeClr>
                </a:solidFill>
                <a:ea typeface="华光小标宋_CNKI" panose="02000500000000000000"/>
                <a:cs typeface="+mn-cs"/>
              </a:rPr>
              <a:t>实验结果</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stretch>
            <a:fillRect/>
          </a:stretch>
        </p:blipFill>
        <p:spPr>
          <a:xfrm>
            <a:off x="2781300" y="1057642"/>
            <a:ext cx="9123362" cy="5176622"/>
          </a:xfrm>
          <a:prstGeom prst="rect">
            <a:avLst/>
          </a:prstGeom>
        </p:spPr>
      </p:pic>
      <p:sp>
        <p:nvSpPr>
          <p:cNvPr id="6" name="内容占位符 2">
            <a:extLst>
              <a:ext uri="{FF2B5EF4-FFF2-40B4-BE49-F238E27FC236}">
                <a16:creationId xmlns:a16="http://schemas.microsoft.com/office/drawing/2014/main" id="{4983D440-CABD-9E40-8DA7-C757D44A3DA5}"/>
              </a:ext>
            </a:extLst>
          </p:cNvPr>
          <p:cNvSpPr txBox="1">
            <a:spLocks/>
          </p:cNvSpPr>
          <p:nvPr/>
        </p:nvSpPr>
        <p:spPr>
          <a:xfrm>
            <a:off x="356457" y="3645953"/>
            <a:ext cx="2424843" cy="511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dirty="0" smtClean="0">
                <a:latin typeface="Microsoft YaHei" panose="020B0503020204020204" pitchFamily="34" charset="-122"/>
                <a:ea typeface="Microsoft YaHei" panose="020B0503020204020204" pitchFamily="34" charset="-122"/>
              </a:rPr>
              <a:t>SOTA </a:t>
            </a:r>
            <a:r>
              <a:rPr kumimoji="1" lang="zh-CN" altLang="en-US" dirty="0" smtClean="0">
                <a:latin typeface="Microsoft YaHei" panose="020B0503020204020204" pitchFamily="34" charset="-122"/>
                <a:ea typeface="Microsoft YaHei" panose="020B0503020204020204" pitchFamily="34" charset="-122"/>
              </a:rPr>
              <a:t>性能</a:t>
            </a:r>
            <a:endParaRPr kumimoji="1" lang="en-US" altLang="zh-CN" dirty="0" smtClean="0">
              <a:latin typeface="Microsoft YaHei" panose="020B0503020204020204" pitchFamily="34" charset="-122"/>
              <a:ea typeface="Microsoft YaHei" panose="020B0503020204020204" pitchFamily="34" charset="-122"/>
            </a:endParaRPr>
          </a:p>
          <a:p>
            <a:pPr marL="0" indent="0">
              <a:buNone/>
            </a:pPr>
            <a:r>
              <a:rPr kumimoji="1" lang="en-US" altLang="zh-CN" dirty="0" smtClean="0">
                <a:solidFill>
                  <a:srgbClr val="FF0000"/>
                </a:solidFill>
                <a:latin typeface="Microsoft YaHei" panose="020B0503020204020204" pitchFamily="34" charset="-122"/>
                <a:ea typeface="Microsoft YaHei" panose="020B0503020204020204" pitchFamily="34" charset="-122"/>
              </a:rPr>
              <a:t>2%-7%</a:t>
            </a:r>
            <a:r>
              <a:rPr kumimoji="1" lang="zh-CN" altLang="en-US" dirty="0" smtClean="0">
                <a:solidFill>
                  <a:srgbClr val="FF0000"/>
                </a:solidFill>
                <a:latin typeface="Microsoft YaHei" panose="020B0503020204020204" pitchFamily="34" charset="-122"/>
                <a:ea typeface="Microsoft YaHei" panose="020B0503020204020204" pitchFamily="34" charset="-122"/>
              </a:rPr>
              <a:t>提高</a:t>
            </a:r>
            <a:endParaRPr kumimoji="1" lang="en-US" altLang="zh-CN" dirty="0">
              <a:solidFill>
                <a:srgbClr val="FF0000"/>
              </a:solidFill>
              <a:latin typeface="Microsoft YaHei" panose="020B0503020204020204" pitchFamily="34" charset="-122"/>
              <a:ea typeface="Microsoft YaHei" panose="020B0503020204020204" pitchFamily="34" charset="-122"/>
            </a:endParaRPr>
          </a:p>
          <a:p>
            <a:pPr marL="457200" indent="-457200"/>
            <a:endParaRPr kumimoji="1" lang="en-US" altLang="zh-CN" dirty="0">
              <a:latin typeface="Microsoft YaHei" panose="020B0503020204020204" pitchFamily="34" charset="-122"/>
              <a:ea typeface="Microsoft YaHei" panose="020B0503020204020204" pitchFamily="34" charset="-122"/>
            </a:endParaRPr>
          </a:p>
          <a:p>
            <a:pPr marL="0" indent="0">
              <a:buNone/>
            </a:pPr>
            <a:endParaRPr kumimoji="1" lang="en-US" altLang="zh-CN" dirty="0">
              <a:latin typeface="Microsoft YaHei" panose="020B0503020204020204" pitchFamily="34" charset="-122"/>
              <a:ea typeface="Microsoft YaHei" panose="020B0503020204020204" pitchFamily="34" charset="-122"/>
            </a:endParaRPr>
          </a:p>
        </p:txBody>
      </p:sp>
      <p:sp>
        <p:nvSpPr>
          <p:cNvPr id="4" name="椭圆 3"/>
          <p:cNvSpPr/>
          <p:nvPr/>
        </p:nvSpPr>
        <p:spPr>
          <a:xfrm>
            <a:off x="5511800" y="5778500"/>
            <a:ext cx="571500" cy="622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12703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工作三</a:t>
            </a:r>
            <a:r>
              <a:rPr lang="zh-CN" altLang="en-US" sz="2400" b="1" dirty="0" smtClean="0">
                <a:solidFill>
                  <a:schemeClr val="tx1">
                    <a:lumMod val="50000"/>
                    <a:lumOff val="50000"/>
                  </a:schemeClr>
                </a:solidFill>
                <a:ea typeface="华光小标宋_CNKI" panose="02000500000000000000"/>
                <a:cs typeface="+mn-cs"/>
              </a:rPr>
              <a:t>实验结果</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3"/>
          <a:stretch>
            <a:fillRect/>
          </a:stretch>
        </p:blipFill>
        <p:spPr>
          <a:xfrm>
            <a:off x="1576387" y="862383"/>
            <a:ext cx="9028113" cy="5610574"/>
          </a:xfrm>
          <a:prstGeom prst="rect">
            <a:avLst/>
          </a:prstGeom>
        </p:spPr>
      </p:pic>
    </p:spTree>
    <p:extLst>
      <p:ext uri="{BB962C8B-B14F-4D97-AF65-F5344CB8AC3E}">
        <p14:creationId xmlns:p14="http://schemas.microsoft.com/office/powerpoint/2010/main" val="4201364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9973" y="1623723"/>
            <a:ext cx="10157916" cy="4524315"/>
          </a:xfrm>
          <a:prstGeom prst="rect">
            <a:avLst/>
          </a:prstGeom>
        </p:spPr>
        <p:txBody>
          <a:bodyPr wrap="square">
            <a:spAutoFit/>
          </a:bodyPr>
          <a:lstStyle/>
          <a:p>
            <a:pPr marL="457200" indent="-457200">
              <a:buFont typeface="Arial" panose="020B0604020202020204" pitchFamily="34" charset="0"/>
              <a:buChar char="•"/>
            </a:pPr>
            <a:r>
              <a:rPr lang="en-US" altLang="zh-CN" sz="2400" dirty="0">
                <a:solidFill>
                  <a:schemeClr val="bg1">
                    <a:lumMod val="75000"/>
                  </a:schemeClr>
                </a:solidFill>
                <a:latin typeface="Lato"/>
                <a:ea typeface="Microsoft YaHei" panose="020B0503020204020204" pitchFamily="34" charset="-122"/>
              </a:rPr>
              <a:t>Pyramid Vision Transformer: A Versatile Backbone for Dense Prediction without Convolutions (ICCV'21 Oral)</a:t>
            </a:r>
          </a:p>
          <a:p>
            <a:endParaRPr kumimoji="1" lang="en-US" altLang="zh-CN" sz="2400" dirty="0">
              <a:solidFill>
                <a:schemeClr val="bg1">
                  <a:lumMod val="75000"/>
                </a:schemeClr>
              </a:solidFill>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solidFill>
                  <a:schemeClr val="bg1">
                    <a:lumMod val="75000"/>
                  </a:schemeClr>
                </a:solidFill>
                <a:latin typeface="Lato"/>
                <a:ea typeface="Microsoft YaHei" panose="020B0503020204020204" pitchFamily="34" charset="-122"/>
              </a:rPr>
              <a:t>PVTv2: Improved Baselines with Pyramid Vision Transformer (CVMJ'22 - Submission)</a:t>
            </a:r>
          </a:p>
          <a:p>
            <a:pPr marL="457200" indent="-457200">
              <a:buFont typeface="Arial" panose="020B0604020202020204" pitchFamily="34" charset="0"/>
              <a:buChar char="•"/>
            </a:pPr>
            <a:endParaRPr kumimoji="1" lang="en-US" altLang="zh-CN" sz="2400" dirty="0">
              <a:solidFill>
                <a:schemeClr val="bg1">
                  <a:lumMod val="75000"/>
                </a:schemeClr>
              </a:solidFill>
              <a:latin typeface="Lato"/>
              <a:ea typeface="Microsoft YaHei" panose="020B0503020204020204" pitchFamily="34" charset="-122"/>
            </a:endParaRPr>
          </a:p>
          <a:p>
            <a:pPr marL="457200" indent="-457200">
              <a:buFont typeface="Arial" panose="020B0604020202020204" pitchFamily="34" charset="0"/>
              <a:buChar char="•"/>
            </a:pPr>
            <a:r>
              <a:rPr kumimoji="1" lang="en-US" altLang="zh-CN" sz="2400" dirty="0">
                <a:solidFill>
                  <a:schemeClr val="bg1">
                    <a:lumMod val="75000"/>
                  </a:schemeClr>
                </a:solidFill>
                <a:latin typeface="Lato"/>
                <a:ea typeface="Microsoft YaHei" panose="020B0503020204020204" pitchFamily="34" charset="-122"/>
              </a:rPr>
              <a:t>Polyp-PVT: Polyp Segmentation with Pyramid Vision Transformers (</a:t>
            </a:r>
            <a:r>
              <a:rPr lang="en-US" altLang="zh-CN" sz="2400" dirty="0">
                <a:solidFill>
                  <a:schemeClr val="bg1">
                    <a:lumMod val="75000"/>
                  </a:schemeClr>
                </a:solidFill>
                <a:latin typeface="Lato"/>
                <a:ea typeface="Microsoft YaHei" panose="020B0503020204020204" pitchFamily="34" charset="-122"/>
              </a:rPr>
              <a:t>IEEE TMI'22 - Submission</a:t>
            </a:r>
            <a:r>
              <a:rPr kumimoji="1" lang="en-US" altLang="zh-CN" sz="2400" dirty="0">
                <a:solidFill>
                  <a:schemeClr val="bg1">
                    <a:lumMod val="75000"/>
                  </a:schemeClr>
                </a:solidFill>
                <a:latin typeface="Lato"/>
                <a:ea typeface="Microsoft YaHei" panose="020B0503020204020204" pitchFamily="34" charset="-122"/>
              </a:rPr>
              <a:t>)</a:t>
            </a:r>
          </a:p>
          <a:p>
            <a:pPr marL="457200" indent="-457200">
              <a:buFont typeface="Arial" panose="020B0604020202020204" pitchFamily="34" charset="0"/>
              <a:buChar char="•"/>
            </a:pPr>
            <a:endParaRPr kumimoji="1" lang="en-US" altLang="zh-CN" sz="2400" dirty="0">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latin typeface="Lato"/>
                <a:ea typeface="Microsoft YaHei" panose="020B0503020204020204" pitchFamily="34" charset="-122"/>
              </a:rPr>
              <a:t>High-resolution Iterative Feedback Network for Camouflaged Object Detection </a:t>
            </a:r>
            <a:r>
              <a:rPr kumimoji="1" lang="en-US" altLang="zh-CN" sz="2400" dirty="0" smtClean="0">
                <a:latin typeface="Lato"/>
                <a:ea typeface="Microsoft YaHei" panose="020B0503020204020204" pitchFamily="34" charset="-122"/>
              </a:rPr>
              <a:t>(</a:t>
            </a:r>
            <a:r>
              <a:rPr lang="en-US" altLang="zh-CN" sz="2400" dirty="0" smtClean="0">
                <a:solidFill>
                  <a:schemeClr val="accent6"/>
                </a:solidFill>
                <a:latin typeface="Lato"/>
                <a:ea typeface="Microsoft YaHei" panose="020B0503020204020204" pitchFamily="34" charset="-122"/>
              </a:rPr>
              <a:t>Submission</a:t>
            </a:r>
            <a:r>
              <a:rPr kumimoji="1" lang="en-US" altLang="zh-CN" sz="2400" dirty="0">
                <a:latin typeface="Lato"/>
                <a:ea typeface="Microsoft YaHei" panose="020B0503020204020204" pitchFamily="34" charset="-122"/>
              </a:rPr>
              <a:t>)</a:t>
            </a:r>
          </a:p>
          <a:p>
            <a:pPr marL="457200" indent="-457200">
              <a:buFont typeface="Arial" panose="020B0604020202020204" pitchFamily="34" charset="0"/>
              <a:buChar char="•"/>
            </a:pPr>
            <a:endParaRPr kumimoji="1" lang="zh-CN" altLang="en-US" sz="2400" dirty="0">
              <a:latin typeface="Lato"/>
              <a:ea typeface="Microsoft YaHei" panose="020B0503020204020204" pitchFamily="34" charset="-122"/>
            </a:endParaRPr>
          </a:p>
        </p:txBody>
      </p:sp>
      <p:sp>
        <p:nvSpPr>
          <p:cNvPr id="4" name="标题 1"/>
          <p:cNvSpPr txBox="1">
            <a:spLocks/>
          </p:cNvSpPr>
          <p:nvPr/>
        </p:nvSpPr>
        <p:spPr>
          <a:xfrm>
            <a:off x="-132202" y="-101600"/>
            <a:ext cx="2755481"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提纲</a:t>
            </a:r>
            <a:endParaRPr lang="zh-CN" alt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334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132202"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工作四</a:t>
            </a:r>
            <a:endParaRPr lang="zh-CN" altLang="en-US" sz="4000" b="1" dirty="0">
              <a:latin typeface="Arial" panose="020B0604020202020204" pitchFamily="34" charset="0"/>
              <a:cs typeface="Arial" panose="020B0604020202020204" pitchFamily="34" charset="0"/>
            </a:endParaRPr>
          </a:p>
        </p:txBody>
      </p:sp>
      <p:sp>
        <p:nvSpPr>
          <p:cNvPr id="5" name="矩形 25"/>
          <p:cNvSpPr/>
          <p:nvPr/>
        </p:nvSpPr>
        <p:spPr>
          <a:xfrm>
            <a:off x="2357341" y="5915240"/>
            <a:ext cx="1485280" cy="365760"/>
          </a:xfrm>
          <a:prstGeom prst="rect">
            <a:avLst/>
          </a:prstGeom>
          <a:solidFill>
            <a:srgbClr val="EDEEF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CN" sz="1600" dirty="0">
                <a:solidFill>
                  <a:srgbClr val="002060"/>
                </a:solidFill>
              </a:rPr>
              <a:t>任务</a:t>
            </a:r>
            <a:r>
              <a:rPr lang="zh-CN" altLang="en-US" sz="1600" dirty="0">
                <a:solidFill>
                  <a:srgbClr val="002060"/>
                </a:solidFill>
              </a:rPr>
              <a:t>描述</a:t>
            </a:r>
            <a:endParaRPr lang="en-US" altLang="zh-CN" sz="1600" dirty="0">
              <a:solidFill>
                <a:srgbClr val="002060"/>
              </a:solidFill>
            </a:endParaRPr>
          </a:p>
        </p:txBody>
      </p:sp>
      <p:sp>
        <p:nvSpPr>
          <p:cNvPr id="6" name="矩形 25"/>
          <p:cNvSpPr/>
          <p:nvPr/>
        </p:nvSpPr>
        <p:spPr>
          <a:xfrm>
            <a:off x="8071697" y="5915240"/>
            <a:ext cx="1706137" cy="365760"/>
          </a:xfrm>
          <a:prstGeom prst="rect">
            <a:avLst/>
          </a:prstGeom>
          <a:solidFill>
            <a:srgbClr val="EDEEF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CN" sz="1600" dirty="0">
                <a:solidFill>
                  <a:srgbClr val="002060"/>
                </a:solidFill>
                <a:sym typeface="+mn-ea"/>
              </a:rPr>
              <a:t>效果展示</a:t>
            </a:r>
            <a:endParaRPr lang="zh-CN" altLang="en-US" sz="1600" dirty="0">
              <a:solidFill>
                <a:srgbClr val="002060"/>
              </a:solidFill>
            </a:endParaRPr>
          </a:p>
        </p:txBody>
      </p:sp>
      <p:pic>
        <p:nvPicPr>
          <p:cNvPr id="3" name="图片 2"/>
          <p:cNvPicPr>
            <a:picLocks noChangeAspect="1"/>
          </p:cNvPicPr>
          <p:nvPr/>
        </p:nvPicPr>
        <p:blipFill>
          <a:blip r:embed="rId3"/>
          <a:stretch>
            <a:fillRect/>
          </a:stretch>
        </p:blipFill>
        <p:spPr>
          <a:xfrm>
            <a:off x="558234" y="1041400"/>
            <a:ext cx="11075532" cy="852805"/>
          </a:xfrm>
          <a:prstGeom prst="rect">
            <a:avLst/>
          </a:prstGeom>
        </p:spPr>
      </p:pic>
      <p:pic>
        <p:nvPicPr>
          <p:cNvPr id="8" name="图片 7"/>
          <p:cNvPicPr>
            <a:picLocks/>
          </p:cNvPicPr>
          <p:nvPr/>
        </p:nvPicPr>
        <p:blipFill>
          <a:blip r:embed="rId4">
            <a:extLst>
              <a:ext uri="{28A0092B-C50C-407E-A947-70E740481C1C}">
                <a14:useLocalDpi xmlns:a14="http://schemas.microsoft.com/office/drawing/2010/main" val="0"/>
              </a:ext>
            </a:extLst>
          </a:blip>
          <a:stretch>
            <a:fillRect/>
          </a:stretch>
        </p:blipFill>
        <p:spPr>
          <a:xfrm>
            <a:off x="601716" y="2103096"/>
            <a:ext cx="5418107" cy="3603253"/>
          </a:xfrm>
          <a:prstGeom prst="rect">
            <a:avLst/>
          </a:prstGeom>
        </p:spPr>
      </p:pic>
      <p:pic>
        <p:nvPicPr>
          <p:cNvPr id="9" name="Picture 4">
            <a:extLst>
              <a:ext uri="{FF2B5EF4-FFF2-40B4-BE49-F238E27FC236}">
                <a16:creationId xmlns:a16="http://schemas.microsoft.com/office/drawing/2014/main" id="{9D24E83B-4809-3A42-BD1A-D73DA84320C9}"/>
              </a:ext>
            </a:extLst>
          </p:cNvPr>
          <p:cNvPicPr>
            <a:picLocks/>
          </p:cNvPicPr>
          <p:nvPr/>
        </p:nvPicPr>
        <p:blipFill>
          <a:blip r:embed="rId5"/>
          <a:stretch>
            <a:fillRect/>
          </a:stretch>
        </p:blipFill>
        <p:spPr>
          <a:xfrm>
            <a:off x="6215766" y="2103096"/>
            <a:ext cx="5418000" cy="3603253"/>
          </a:xfrm>
          <a:prstGeom prst="rect">
            <a:avLst/>
          </a:prstGeom>
        </p:spPr>
      </p:pic>
    </p:spTree>
    <p:extLst>
      <p:ext uri="{BB962C8B-B14F-4D97-AF65-F5344CB8AC3E}">
        <p14:creationId xmlns:p14="http://schemas.microsoft.com/office/powerpoint/2010/main" val="28515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66701" y="2839223"/>
            <a:ext cx="11531600" cy="2771248"/>
          </a:xfrm>
          <a:prstGeom prst="rect">
            <a:avLst/>
          </a:prstGeom>
        </p:spPr>
      </p:pic>
      <p:sp>
        <p:nvSpPr>
          <p:cNvPr id="6"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工作四</a:t>
            </a:r>
            <a:r>
              <a:rPr lang="zh-CN" altLang="en-US" sz="2400" b="1" dirty="0" smtClean="0">
                <a:solidFill>
                  <a:schemeClr val="tx1">
                    <a:lumMod val="50000"/>
                    <a:lumOff val="50000"/>
                  </a:schemeClr>
                </a:solidFill>
                <a:ea typeface="华光小标宋_CNKI" panose="02000500000000000000"/>
                <a:cs typeface="+mn-cs"/>
              </a:rPr>
              <a:t>研究动机</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F4D4878E-0466-824C-B096-FEB412FE956B}"/>
              </a:ext>
            </a:extLst>
          </p:cNvPr>
          <p:cNvSpPr txBox="1"/>
          <p:nvPr/>
        </p:nvSpPr>
        <p:spPr>
          <a:xfrm>
            <a:off x="581894" y="1641106"/>
            <a:ext cx="8511306" cy="461665"/>
          </a:xfrm>
          <a:prstGeom prst="rect">
            <a:avLst/>
          </a:prstGeom>
          <a:noFill/>
        </p:spPr>
        <p:txBody>
          <a:bodyPr wrap="square" rtlCol="0">
            <a:spAutoFit/>
          </a:bodyPr>
          <a:lstStyle/>
          <a:p>
            <a:pPr marL="457200" indent="-457200">
              <a:buFont typeface="Arial" panose="020B0604020202020204" pitchFamily="34" charset="0"/>
              <a:buChar char="•"/>
            </a:pPr>
            <a:r>
              <a:rPr kumimoji="1" lang="zh-CN" altLang="en-US" sz="2400" dirty="0" smtClean="0">
                <a:solidFill>
                  <a:schemeClr val="accent6"/>
                </a:solidFill>
                <a:latin typeface="Microsoft YaHei" panose="020B0503020204020204" pitchFamily="34" charset="-122"/>
                <a:ea typeface="Microsoft YaHei" panose="020B0503020204020204" pitchFamily="34" charset="-122"/>
              </a:rPr>
              <a:t>高分辨率</a:t>
            </a:r>
            <a:r>
              <a:rPr kumimoji="1" lang="zh-CN" altLang="en-US" sz="2400" dirty="0" smtClean="0">
                <a:latin typeface="Microsoft YaHei" panose="020B0503020204020204" pitchFamily="34" charset="-122"/>
                <a:ea typeface="Microsoft YaHei" panose="020B0503020204020204" pitchFamily="34" charset="-122"/>
              </a:rPr>
              <a:t>的图像更利于得到好的分割结果</a:t>
            </a:r>
            <a:endParaRPr kumimoji="1"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006161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工作四</a:t>
            </a:r>
            <a:r>
              <a:rPr lang="zh-CN" altLang="en-US" sz="2400" b="1" dirty="0" smtClean="0">
                <a:solidFill>
                  <a:schemeClr val="tx1">
                    <a:lumMod val="50000"/>
                    <a:lumOff val="50000"/>
                  </a:schemeClr>
                </a:solidFill>
                <a:ea typeface="华光小标宋_CNKI" panose="02000500000000000000"/>
                <a:cs typeface="+mn-cs"/>
              </a:rPr>
              <a:t>整体框架</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a:stretch>
            <a:fillRect/>
          </a:stretch>
        </p:blipFill>
        <p:spPr>
          <a:xfrm>
            <a:off x="602316" y="876300"/>
            <a:ext cx="11147425" cy="5587057"/>
          </a:xfrm>
          <a:prstGeom prst="rect">
            <a:avLst/>
          </a:prstGeom>
        </p:spPr>
      </p:pic>
    </p:spTree>
    <p:extLst>
      <p:ext uri="{BB962C8B-B14F-4D97-AF65-F5344CB8AC3E}">
        <p14:creationId xmlns:p14="http://schemas.microsoft.com/office/powerpoint/2010/main" val="2753247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9973" y="1623723"/>
            <a:ext cx="10157916" cy="4524315"/>
          </a:xfrm>
          <a:prstGeom prst="rect">
            <a:avLst/>
          </a:prstGeom>
        </p:spPr>
        <p:txBody>
          <a:bodyPr wrap="square">
            <a:spAutoFit/>
          </a:bodyPr>
          <a:lstStyle/>
          <a:p>
            <a:pPr marL="457200" indent="-457200">
              <a:buFont typeface="Arial" panose="020B0604020202020204" pitchFamily="34" charset="0"/>
              <a:buChar char="•"/>
            </a:pPr>
            <a:r>
              <a:rPr lang="en-US" altLang="zh-CN" sz="2400" dirty="0">
                <a:latin typeface="Lato"/>
                <a:ea typeface="Microsoft YaHei" panose="020B0503020204020204" pitchFamily="34" charset="-122"/>
              </a:rPr>
              <a:t>Pyramid Vision Transformer: A Versatile Backbone for Dense Prediction without Convolutions (</a:t>
            </a:r>
            <a:r>
              <a:rPr lang="en-US" altLang="zh-CN" sz="2400" dirty="0">
                <a:solidFill>
                  <a:schemeClr val="accent6"/>
                </a:solidFill>
                <a:latin typeface="Lato"/>
                <a:ea typeface="Microsoft YaHei" panose="020B0503020204020204" pitchFamily="34" charset="-122"/>
              </a:rPr>
              <a:t>ICCV'21 Oral</a:t>
            </a:r>
            <a:r>
              <a:rPr lang="en-US" altLang="zh-CN" sz="2400" dirty="0">
                <a:latin typeface="Lato"/>
                <a:ea typeface="Microsoft YaHei" panose="020B0503020204020204" pitchFamily="34" charset="-122"/>
              </a:rPr>
              <a:t>)</a:t>
            </a:r>
          </a:p>
          <a:p>
            <a:endParaRPr kumimoji="1" lang="en-US" altLang="zh-CN" sz="2400" dirty="0">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solidFill>
                  <a:schemeClr val="bg1">
                    <a:lumMod val="75000"/>
                  </a:schemeClr>
                </a:solidFill>
                <a:latin typeface="Lato"/>
                <a:ea typeface="Microsoft YaHei" panose="020B0503020204020204" pitchFamily="34" charset="-122"/>
              </a:rPr>
              <a:t>PVTv2: Improved Baselines with Pyramid Vision Transformer (CVMJ'22 - Submission)</a:t>
            </a:r>
          </a:p>
          <a:p>
            <a:pPr marL="457200" indent="-457200">
              <a:buFont typeface="Arial" panose="020B0604020202020204" pitchFamily="34" charset="0"/>
              <a:buChar char="•"/>
            </a:pPr>
            <a:endParaRPr kumimoji="1" lang="en-US" altLang="zh-CN" sz="2400" dirty="0">
              <a:solidFill>
                <a:schemeClr val="bg1">
                  <a:lumMod val="75000"/>
                </a:schemeClr>
              </a:solidFill>
              <a:latin typeface="Lato"/>
              <a:ea typeface="Microsoft YaHei" panose="020B0503020204020204" pitchFamily="34" charset="-122"/>
            </a:endParaRPr>
          </a:p>
          <a:p>
            <a:pPr marL="457200" indent="-457200">
              <a:buFont typeface="Arial" panose="020B0604020202020204" pitchFamily="34" charset="0"/>
              <a:buChar char="•"/>
            </a:pPr>
            <a:r>
              <a:rPr kumimoji="1" lang="en-US" altLang="zh-CN" sz="2400" dirty="0">
                <a:solidFill>
                  <a:schemeClr val="bg1">
                    <a:lumMod val="75000"/>
                  </a:schemeClr>
                </a:solidFill>
                <a:latin typeface="Lato"/>
                <a:ea typeface="Microsoft YaHei" panose="020B0503020204020204" pitchFamily="34" charset="-122"/>
              </a:rPr>
              <a:t>Polyp-PVT: Polyp Segmentation with Pyramid Vision Transformers (</a:t>
            </a:r>
            <a:r>
              <a:rPr lang="en-US" altLang="zh-CN" sz="2400" dirty="0">
                <a:solidFill>
                  <a:schemeClr val="bg1">
                    <a:lumMod val="75000"/>
                  </a:schemeClr>
                </a:solidFill>
                <a:latin typeface="Lato"/>
                <a:ea typeface="Microsoft YaHei" panose="020B0503020204020204" pitchFamily="34" charset="-122"/>
              </a:rPr>
              <a:t>IEEE TMI'22 - Submission</a:t>
            </a:r>
            <a:r>
              <a:rPr kumimoji="1" lang="en-US" altLang="zh-CN" sz="2400" dirty="0">
                <a:solidFill>
                  <a:schemeClr val="bg1">
                    <a:lumMod val="75000"/>
                  </a:schemeClr>
                </a:solidFill>
                <a:latin typeface="Lato"/>
                <a:ea typeface="Microsoft YaHei" panose="020B0503020204020204" pitchFamily="34" charset="-122"/>
              </a:rPr>
              <a:t>)</a:t>
            </a:r>
          </a:p>
          <a:p>
            <a:pPr marL="457200" indent="-457200">
              <a:buFont typeface="Arial" panose="020B0604020202020204" pitchFamily="34" charset="0"/>
              <a:buChar char="•"/>
            </a:pPr>
            <a:endParaRPr kumimoji="1" lang="en-US" altLang="zh-CN" sz="2400" dirty="0">
              <a:solidFill>
                <a:schemeClr val="bg1">
                  <a:lumMod val="75000"/>
                </a:schemeClr>
              </a:solidFill>
              <a:latin typeface="Lato"/>
              <a:ea typeface="Microsoft YaHei" panose="020B0503020204020204" pitchFamily="34" charset="-122"/>
            </a:endParaRPr>
          </a:p>
          <a:p>
            <a:pPr marL="457200" indent="-457200">
              <a:buFont typeface="Arial" panose="020B0604020202020204" pitchFamily="34" charset="0"/>
              <a:buChar char="•"/>
            </a:pPr>
            <a:r>
              <a:rPr lang="en-US" altLang="zh-CN" sz="2400" dirty="0">
                <a:solidFill>
                  <a:schemeClr val="bg1">
                    <a:lumMod val="75000"/>
                  </a:schemeClr>
                </a:solidFill>
                <a:latin typeface="Lato"/>
                <a:ea typeface="Microsoft YaHei" panose="020B0503020204020204" pitchFamily="34" charset="-122"/>
              </a:rPr>
              <a:t>High-resolution Iterative Feedback Network for Camouflaged Object Detection </a:t>
            </a:r>
            <a:r>
              <a:rPr kumimoji="1" lang="en-US" altLang="zh-CN" sz="2400" dirty="0" smtClean="0">
                <a:solidFill>
                  <a:schemeClr val="bg1">
                    <a:lumMod val="75000"/>
                  </a:schemeClr>
                </a:solidFill>
                <a:latin typeface="Lato"/>
                <a:ea typeface="Microsoft YaHei" panose="020B0503020204020204" pitchFamily="34" charset="-122"/>
              </a:rPr>
              <a:t>(</a:t>
            </a:r>
            <a:r>
              <a:rPr lang="en-US" altLang="zh-CN" sz="2400" dirty="0" smtClean="0">
                <a:solidFill>
                  <a:schemeClr val="bg1">
                    <a:lumMod val="75000"/>
                  </a:schemeClr>
                </a:solidFill>
                <a:latin typeface="Lato"/>
                <a:ea typeface="Microsoft YaHei" panose="020B0503020204020204" pitchFamily="34" charset="-122"/>
              </a:rPr>
              <a:t>Submission</a:t>
            </a:r>
            <a:r>
              <a:rPr kumimoji="1" lang="en-US" altLang="zh-CN" sz="2400" dirty="0">
                <a:solidFill>
                  <a:schemeClr val="bg1">
                    <a:lumMod val="75000"/>
                  </a:schemeClr>
                </a:solidFill>
                <a:latin typeface="Lato"/>
                <a:ea typeface="Microsoft YaHei" panose="020B0503020204020204" pitchFamily="34" charset="-122"/>
              </a:rPr>
              <a:t>)</a:t>
            </a:r>
          </a:p>
          <a:p>
            <a:pPr marL="457200" indent="-457200">
              <a:buFont typeface="Arial" panose="020B0604020202020204" pitchFamily="34" charset="0"/>
              <a:buChar char="•"/>
            </a:pPr>
            <a:endParaRPr kumimoji="1" lang="zh-CN" altLang="en-US" sz="2400" dirty="0">
              <a:latin typeface="Lato"/>
              <a:ea typeface="Microsoft YaHei" panose="020B0503020204020204" pitchFamily="34" charset="-122"/>
            </a:endParaRPr>
          </a:p>
        </p:txBody>
      </p:sp>
      <p:sp>
        <p:nvSpPr>
          <p:cNvPr id="4" name="标题 1"/>
          <p:cNvSpPr txBox="1">
            <a:spLocks/>
          </p:cNvSpPr>
          <p:nvPr/>
        </p:nvSpPr>
        <p:spPr>
          <a:xfrm>
            <a:off x="-132202" y="-101600"/>
            <a:ext cx="2755481"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提纲</a:t>
            </a:r>
            <a:endParaRPr lang="zh-CN" alt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256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工作四</a:t>
            </a:r>
            <a:r>
              <a:rPr lang="zh-CN" altLang="en-US" sz="2400" b="1" dirty="0" smtClean="0">
                <a:solidFill>
                  <a:schemeClr val="tx1">
                    <a:lumMod val="50000"/>
                    <a:lumOff val="50000"/>
                  </a:schemeClr>
                </a:solidFill>
                <a:ea typeface="华光小标宋_CNKI" panose="02000500000000000000"/>
                <a:cs typeface="+mn-cs"/>
              </a:rPr>
              <a:t>骨干对比</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矩形 3"/>
          <p:cNvSpPr/>
          <p:nvPr/>
        </p:nvSpPr>
        <p:spPr>
          <a:xfrm>
            <a:off x="371371" y="1268014"/>
            <a:ext cx="7291986" cy="523220"/>
          </a:xfrm>
          <a:prstGeom prst="rect">
            <a:avLst/>
          </a:prstGeom>
        </p:spPr>
        <p:txBody>
          <a:bodyPr wrap="square">
            <a:spAutoFit/>
          </a:bodyPr>
          <a:lstStyle/>
          <a:p>
            <a:pPr marL="285750" indent="-285750">
              <a:buFont typeface="Arial" panose="020B0604020202020204" pitchFamily="34" charset="0"/>
              <a:buChar char="•"/>
            </a:pPr>
            <a:r>
              <a:rPr kumimoji="1" lang="zh-CN" altLang="en-US" sz="2800" dirty="0" smtClean="0">
                <a:latin typeface="Microsoft YaHei" panose="020B0503020204020204" pitchFamily="34" charset="-122"/>
                <a:ea typeface="Microsoft YaHei" panose="020B0503020204020204" pitchFamily="34" charset="-122"/>
              </a:rPr>
              <a:t>相对</a:t>
            </a:r>
            <a:r>
              <a:rPr kumimoji="1" lang="en-US" altLang="zh-CN" sz="2800" dirty="0" smtClean="0">
                <a:latin typeface="Microsoft YaHei" panose="020B0503020204020204" pitchFamily="34" charset="-122"/>
                <a:ea typeface="Microsoft YaHei" panose="020B0503020204020204" pitchFamily="34" charset="-122"/>
              </a:rPr>
              <a:t>CNN</a:t>
            </a:r>
            <a:r>
              <a:rPr kumimoji="1" lang="zh-CN" altLang="en-US" sz="2800" dirty="0" smtClean="0">
                <a:latin typeface="Microsoft YaHei" panose="020B0503020204020204" pitchFamily="34" charset="-122"/>
                <a:ea typeface="Microsoft YaHei" panose="020B0503020204020204" pitchFamily="34" charset="-122"/>
              </a:rPr>
              <a:t>骨干网络性能</a:t>
            </a:r>
            <a:r>
              <a:rPr kumimoji="1" lang="en-US" altLang="zh-CN" sz="2800" dirty="0" smtClean="0">
                <a:solidFill>
                  <a:srgbClr val="FF0000"/>
                </a:solidFill>
                <a:latin typeface="Microsoft YaHei" panose="020B0503020204020204" pitchFamily="34" charset="-122"/>
                <a:ea typeface="Microsoft YaHei" panose="020B0503020204020204" pitchFamily="34" charset="-122"/>
              </a:rPr>
              <a:t>3%-</a:t>
            </a:r>
            <a:r>
              <a:rPr kumimoji="1" lang="en-US" altLang="zh-CN" sz="2800" dirty="0">
                <a:solidFill>
                  <a:srgbClr val="FF0000"/>
                </a:solidFill>
                <a:latin typeface="Microsoft YaHei" panose="020B0503020204020204" pitchFamily="34" charset="-122"/>
                <a:ea typeface="Microsoft YaHei" panose="020B0503020204020204" pitchFamily="34" charset="-122"/>
              </a:rPr>
              <a:t>6</a:t>
            </a:r>
            <a:r>
              <a:rPr kumimoji="1" lang="en-US" altLang="zh-CN" sz="2800" dirty="0" smtClean="0">
                <a:solidFill>
                  <a:srgbClr val="FF0000"/>
                </a:solidFill>
                <a:latin typeface="Microsoft YaHei" panose="020B0503020204020204" pitchFamily="34" charset="-122"/>
                <a:ea typeface="Microsoft YaHei" panose="020B0503020204020204" pitchFamily="34" charset="-122"/>
              </a:rPr>
              <a:t>%</a:t>
            </a:r>
            <a:r>
              <a:rPr kumimoji="1" lang="zh-CN" altLang="en-US" sz="2800" dirty="0">
                <a:solidFill>
                  <a:srgbClr val="FF0000"/>
                </a:solidFill>
                <a:latin typeface="Microsoft YaHei" panose="020B0503020204020204" pitchFamily="34" charset="-122"/>
                <a:ea typeface="Microsoft YaHei" panose="020B0503020204020204" pitchFamily="34" charset="-122"/>
              </a:rPr>
              <a:t>提高</a:t>
            </a:r>
            <a:endParaRPr kumimoji="1" lang="en-US" altLang="zh-CN" sz="2800" dirty="0">
              <a:solidFill>
                <a:srgbClr val="FF0000"/>
              </a:solidFill>
              <a:latin typeface="Microsoft YaHei" panose="020B0503020204020204" pitchFamily="34" charset="-122"/>
              <a:ea typeface="Microsoft YaHei" panose="020B0503020204020204" pitchFamily="34" charset="-122"/>
            </a:endParaRPr>
          </a:p>
        </p:txBody>
      </p:sp>
      <p:pic>
        <p:nvPicPr>
          <p:cNvPr id="2" name="图片 1"/>
          <p:cNvPicPr>
            <a:picLocks noChangeAspect="1"/>
          </p:cNvPicPr>
          <p:nvPr/>
        </p:nvPicPr>
        <p:blipFill>
          <a:blip r:embed="rId3"/>
          <a:stretch>
            <a:fillRect/>
          </a:stretch>
        </p:blipFill>
        <p:spPr>
          <a:xfrm>
            <a:off x="2065337" y="2046213"/>
            <a:ext cx="6837363" cy="2705623"/>
          </a:xfrm>
          <a:prstGeom prst="rect">
            <a:avLst/>
          </a:prstGeom>
        </p:spPr>
      </p:pic>
      <p:sp>
        <p:nvSpPr>
          <p:cNvPr id="5" name="矩形 4"/>
          <p:cNvSpPr/>
          <p:nvPr/>
        </p:nvSpPr>
        <p:spPr>
          <a:xfrm>
            <a:off x="5867400" y="2578100"/>
            <a:ext cx="711200" cy="2057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3225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工作四</a:t>
            </a:r>
            <a:r>
              <a:rPr lang="zh-CN" altLang="en-US" sz="2400" b="1" dirty="0" smtClean="0">
                <a:solidFill>
                  <a:schemeClr val="tx1">
                    <a:lumMod val="50000"/>
                    <a:lumOff val="50000"/>
                  </a:schemeClr>
                </a:solidFill>
                <a:ea typeface="华光小标宋_CNKI" panose="02000500000000000000"/>
                <a:cs typeface="+mn-cs"/>
              </a:rPr>
              <a:t>定量实验</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stretch>
            <a:fillRect/>
          </a:stretch>
        </p:blipFill>
        <p:spPr>
          <a:xfrm>
            <a:off x="2667000" y="847571"/>
            <a:ext cx="8940800" cy="5535792"/>
          </a:xfrm>
          <a:prstGeom prst="rect">
            <a:avLst/>
          </a:prstGeom>
        </p:spPr>
      </p:pic>
      <p:sp>
        <p:nvSpPr>
          <p:cNvPr id="4" name="矩形 3"/>
          <p:cNvSpPr/>
          <p:nvPr/>
        </p:nvSpPr>
        <p:spPr>
          <a:xfrm>
            <a:off x="254000" y="3138413"/>
            <a:ext cx="2692400" cy="954107"/>
          </a:xfrm>
          <a:prstGeom prst="rect">
            <a:avLst/>
          </a:prstGeom>
        </p:spPr>
        <p:txBody>
          <a:bodyPr wrap="square">
            <a:spAutoFit/>
          </a:bodyPr>
          <a:lstStyle/>
          <a:p>
            <a:pPr marL="285750" indent="-285750">
              <a:buFont typeface="Arial" panose="020B0604020202020204" pitchFamily="34" charset="0"/>
              <a:buChar char="•"/>
            </a:pPr>
            <a:r>
              <a:rPr kumimoji="1" lang="en-US" altLang="zh-CN" sz="2800" dirty="0">
                <a:latin typeface="Microsoft YaHei" panose="020B0503020204020204" pitchFamily="34" charset="-122"/>
                <a:ea typeface="Microsoft YaHei" panose="020B0503020204020204" pitchFamily="34" charset="-122"/>
              </a:rPr>
              <a:t>SOTA </a:t>
            </a:r>
            <a:r>
              <a:rPr kumimoji="1" lang="zh-CN" altLang="en-US" sz="2800" dirty="0">
                <a:latin typeface="Microsoft YaHei" panose="020B0503020204020204" pitchFamily="34" charset="-122"/>
                <a:ea typeface="Microsoft YaHei" panose="020B0503020204020204" pitchFamily="34" charset="-122"/>
              </a:rPr>
              <a:t>性能</a:t>
            </a:r>
            <a:endParaRPr kumimoji="1" lang="en-US" altLang="zh-CN" sz="2800" dirty="0">
              <a:latin typeface="Microsoft YaHei" panose="020B0503020204020204" pitchFamily="34" charset="-122"/>
              <a:ea typeface="Microsoft YaHei" panose="020B0503020204020204" pitchFamily="34" charset="-122"/>
            </a:endParaRPr>
          </a:p>
          <a:p>
            <a:r>
              <a:rPr kumimoji="1" lang="en-US" altLang="zh-CN" sz="2800" dirty="0">
                <a:solidFill>
                  <a:srgbClr val="FF0000"/>
                </a:solidFill>
                <a:latin typeface="Microsoft YaHei" panose="020B0503020204020204" pitchFamily="34" charset="-122"/>
                <a:ea typeface="Microsoft YaHei" panose="020B0503020204020204" pitchFamily="34" charset="-122"/>
              </a:rPr>
              <a:t>2</a:t>
            </a:r>
            <a:r>
              <a:rPr kumimoji="1" lang="en-US" altLang="zh-CN" sz="2800" dirty="0" smtClean="0">
                <a:solidFill>
                  <a:srgbClr val="FF0000"/>
                </a:solidFill>
                <a:latin typeface="Microsoft YaHei" panose="020B0503020204020204" pitchFamily="34" charset="-122"/>
                <a:ea typeface="Microsoft YaHei" panose="020B0503020204020204" pitchFamily="34" charset="-122"/>
              </a:rPr>
              <a:t>%-5%</a:t>
            </a:r>
            <a:r>
              <a:rPr kumimoji="1" lang="zh-CN" altLang="en-US" sz="2800" dirty="0">
                <a:solidFill>
                  <a:srgbClr val="FF0000"/>
                </a:solidFill>
                <a:latin typeface="Microsoft YaHei" panose="020B0503020204020204" pitchFamily="34" charset="-122"/>
                <a:ea typeface="Microsoft YaHei" panose="020B0503020204020204" pitchFamily="34" charset="-122"/>
              </a:rPr>
              <a:t>提高</a:t>
            </a:r>
            <a:endParaRPr kumimoji="1" lang="en-US" altLang="zh-CN" sz="2800" dirty="0">
              <a:solidFill>
                <a:srgbClr val="FF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4619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工作四</a:t>
            </a:r>
            <a:r>
              <a:rPr lang="zh-CN" altLang="en-US" sz="2400" b="1" dirty="0" smtClean="0">
                <a:solidFill>
                  <a:schemeClr val="tx1">
                    <a:lumMod val="50000"/>
                    <a:lumOff val="50000"/>
                  </a:schemeClr>
                </a:solidFill>
                <a:ea typeface="华光小标宋_CNKI" panose="02000500000000000000"/>
                <a:cs typeface="+mn-cs"/>
              </a:rPr>
              <a:t>定性实验</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a:stretch>
            <a:fillRect/>
          </a:stretch>
        </p:blipFill>
        <p:spPr>
          <a:xfrm>
            <a:off x="279400" y="975455"/>
            <a:ext cx="11544300" cy="3974140"/>
          </a:xfrm>
          <a:prstGeom prst="rect">
            <a:avLst/>
          </a:prstGeom>
        </p:spPr>
      </p:pic>
      <p:pic>
        <p:nvPicPr>
          <p:cNvPr id="5" name="图片 4"/>
          <p:cNvPicPr>
            <a:picLocks noChangeAspect="1"/>
          </p:cNvPicPr>
          <p:nvPr/>
        </p:nvPicPr>
        <p:blipFill>
          <a:blip r:embed="rId4"/>
          <a:stretch>
            <a:fillRect/>
          </a:stretch>
        </p:blipFill>
        <p:spPr>
          <a:xfrm>
            <a:off x="355601" y="4949596"/>
            <a:ext cx="11468099" cy="1336015"/>
          </a:xfrm>
          <a:prstGeom prst="rect">
            <a:avLst/>
          </a:prstGeom>
        </p:spPr>
      </p:pic>
      <p:sp>
        <p:nvSpPr>
          <p:cNvPr id="7" name="椭圆 6"/>
          <p:cNvSpPr/>
          <p:nvPr/>
        </p:nvSpPr>
        <p:spPr>
          <a:xfrm>
            <a:off x="2641600" y="5232400"/>
            <a:ext cx="1041400" cy="736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562100" y="5041900"/>
            <a:ext cx="317500" cy="8127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085849" y="5499100"/>
            <a:ext cx="412751" cy="355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295900" y="5365750"/>
            <a:ext cx="673099" cy="488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343649" y="5149850"/>
            <a:ext cx="330199"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6286500" y="5632450"/>
            <a:ext cx="831850" cy="5016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908924" y="5201594"/>
            <a:ext cx="1539875" cy="736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0448925" y="5486399"/>
            <a:ext cx="1041400" cy="736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27683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工作四</a:t>
            </a:r>
            <a:r>
              <a:rPr lang="zh-CN" altLang="en-US" sz="2400" b="1" dirty="0" smtClean="0">
                <a:solidFill>
                  <a:schemeClr val="tx1">
                    <a:lumMod val="50000"/>
                    <a:lumOff val="50000"/>
                  </a:schemeClr>
                </a:solidFill>
                <a:ea typeface="华光小标宋_CNKI" panose="02000500000000000000"/>
                <a:cs typeface="+mn-cs"/>
              </a:rPr>
              <a:t>伪</a:t>
            </a:r>
            <a:r>
              <a:rPr lang="en-US" altLang="zh-CN" sz="2400" b="1" dirty="0" smtClean="0">
                <a:solidFill>
                  <a:schemeClr val="tx1">
                    <a:lumMod val="50000"/>
                    <a:lumOff val="50000"/>
                  </a:schemeClr>
                </a:solidFill>
                <a:ea typeface="华光小标宋_CNKI" panose="02000500000000000000"/>
                <a:cs typeface="+mn-cs"/>
              </a:rPr>
              <a:t>-</a:t>
            </a:r>
            <a:r>
              <a:rPr lang="zh-CN" altLang="en-US" sz="2400" b="1" dirty="0" smtClean="0">
                <a:solidFill>
                  <a:schemeClr val="tx1">
                    <a:lumMod val="50000"/>
                    <a:lumOff val="50000"/>
                  </a:schemeClr>
                </a:solidFill>
                <a:ea typeface="华光小标宋_CNKI" panose="02000500000000000000"/>
                <a:cs typeface="+mn-cs"/>
              </a:rPr>
              <a:t>显变换</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3"/>
          <a:stretch>
            <a:fillRect/>
          </a:stretch>
        </p:blipFill>
        <p:spPr>
          <a:xfrm>
            <a:off x="1330324" y="1160462"/>
            <a:ext cx="9610067" cy="5126038"/>
          </a:xfrm>
          <a:prstGeom prst="rect">
            <a:avLst/>
          </a:prstGeom>
        </p:spPr>
      </p:pic>
    </p:spTree>
    <p:extLst>
      <p:ext uri="{BB962C8B-B14F-4D97-AF65-F5344CB8AC3E}">
        <p14:creationId xmlns:p14="http://schemas.microsoft.com/office/powerpoint/2010/main" val="35597427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68;p13"/>
          <p:cNvSpPr txBox="1">
            <a:spLocks/>
          </p:cNvSpPr>
          <p:nvPr/>
        </p:nvSpPr>
        <p:spPr>
          <a:xfrm>
            <a:off x="142600" y="1018702"/>
            <a:ext cx="12192000" cy="1951038"/>
          </a:xfrm>
          <a:prstGeom prst="rect">
            <a:avLst/>
          </a:prstGeom>
          <a:effectLst/>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200000"/>
              </a:lnSpc>
              <a:spcBef>
                <a:spcPts val="0"/>
              </a:spcBef>
            </a:pPr>
            <a:r>
              <a:rPr lang="zh-CN" altLang="en-US" sz="5400" b="1" spc="600" dirty="0">
                <a:latin typeface="华光小标宋_CNKI"/>
                <a:ea typeface="Lato"/>
                <a:cs typeface="Lato"/>
                <a:sym typeface="Lato"/>
              </a:rPr>
              <a:t>感谢大家聆听</a:t>
            </a:r>
            <a:r>
              <a:rPr lang="en-US" altLang="zh-CN" sz="5400" b="1" spc="600" dirty="0">
                <a:latin typeface="华光小标宋_CNKI"/>
                <a:ea typeface="Lato"/>
                <a:cs typeface="Lato"/>
                <a:sym typeface="Lato"/>
              </a:rPr>
              <a:t>!</a:t>
            </a:r>
          </a:p>
        </p:txBody>
      </p:sp>
      <p:sp>
        <p:nvSpPr>
          <p:cNvPr id="14" name="文本框 6">
            <a:extLst>
              <a:ext uri="{FF2B5EF4-FFF2-40B4-BE49-F238E27FC236}">
                <a16:creationId xmlns:a16="http://schemas.microsoft.com/office/drawing/2014/main" id="{F5764E9A-6991-E140-8A9A-5D95BEE384B5}"/>
              </a:ext>
            </a:extLst>
          </p:cNvPr>
          <p:cNvSpPr txBox="1"/>
          <p:nvPr/>
        </p:nvSpPr>
        <p:spPr>
          <a:xfrm>
            <a:off x="1766176" y="2969740"/>
            <a:ext cx="8324851" cy="3323987"/>
          </a:xfrm>
          <a:prstGeom prst="rect">
            <a:avLst/>
          </a:prstGeom>
          <a:noFill/>
        </p:spPr>
        <p:txBody>
          <a:bodyPr wrap="square" rtlCol="0">
            <a:spAutoFit/>
          </a:bodyPr>
          <a:lstStyle/>
          <a:p>
            <a:pPr>
              <a:lnSpc>
                <a:spcPct val="150000"/>
              </a:lnSpc>
            </a:pPr>
            <a:r>
              <a:rPr lang="zh-CN" altLang="en-US" sz="2000" b="1" dirty="0" smtClean="0">
                <a:effectLst>
                  <a:outerShdw blurRad="38100" dist="38100" dir="2700000" algn="tl">
                    <a:srgbClr val="C0C0C0"/>
                  </a:outerShdw>
                </a:effectLst>
                <a:latin typeface="Times" panose="02020603050405020304" pitchFamily="18" charset="0"/>
              </a:rPr>
              <a:t>工作一</a:t>
            </a:r>
            <a:r>
              <a:rPr lang="en-US" altLang="zh-CN" sz="2000" b="1" dirty="0" smtClean="0">
                <a:effectLst>
                  <a:outerShdw blurRad="38100" dist="38100" dir="2700000" algn="tl">
                    <a:srgbClr val="C0C0C0"/>
                  </a:outerShdw>
                </a:effectLst>
                <a:latin typeface="Times" panose="02020603050405020304" pitchFamily="18" charset="0"/>
              </a:rPr>
              <a:t>/</a:t>
            </a:r>
            <a:r>
              <a:rPr lang="zh-CN" altLang="en-US" sz="2000" b="1" dirty="0" smtClean="0">
                <a:effectLst>
                  <a:outerShdw blurRad="38100" dist="38100" dir="2700000" algn="tl">
                    <a:srgbClr val="C0C0C0"/>
                  </a:outerShdw>
                </a:effectLst>
                <a:latin typeface="Times" panose="02020603050405020304" pitchFamily="18" charset="0"/>
              </a:rPr>
              <a:t>工作二</a:t>
            </a:r>
            <a:r>
              <a:rPr lang="zh-CN" altLang="en-US" sz="2000" b="1" dirty="0">
                <a:effectLst>
                  <a:outerShdw blurRad="38100" dist="38100" dir="2700000" algn="tl">
                    <a:srgbClr val="C0C0C0"/>
                  </a:outerShdw>
                </a:effectLst>
                <a:latin typeface="Times" panose="02020603050405020304" pitchFamily="18" charset="0"/>
              </a:rPr>
              <a:t>代码</a:t>
            </a:r>
            <a:r>
              <a:rPr lang="zh-CN" altLang="en-US" sz="2000" b="1" dirty="0" smtClean="0">
                <a:effectLst>
                  <a:outerShdw blurRad="38100" dist="38100" dir="2700000" algn="tl">
                    <a:srgbClr val="C0C0C0"/>
                  </a:outerShdw>
                </a:effectLst>
                <a:latin typeface="Times" panose="02020603050405020304" pitchFamily="18" charset="0"/>
              </a:rPr>
              <a:t>：</a:t>
            </a:r>
            <a:r>
              <a:rPr lang="en-US" altLang="zh-CN" sz="2000" b="1" dirty="0">
                <a:effectLst>
                  <a:outerShdw blurRad="38100" dist="38100" dir="2700000" algn="tl">
                    <a:srgbClr val="C0C0C0"/>
                  </a:outerShdw>
                </a:effectLst>
                <a:latin typeface="Times" panose="02020603050405020304" pitchFamily="18" charset="0"/>
                <a:hlinkClick r:id="rId3"/>
              </a:rPr>
              <a:t>https://</a:t>
            </a:r>
            <a:r>
              <a:rPr lang="en-US" altLang="zh-CN" sz="2000" b="1" dirty="0" smtClean="0">
                <a:effectLst>
                  <a:outerShdw blurRad="38100" dist="38100" dir="2700000" algn="tl">
                    <a:srgbClr val="C0C0C0"/>
                  </a:outerShdw>
                </a:effectLst>
                <a:latin typeface="Times" panose="02020603050405020304" pitchFamily="18" charset="0"/>
                <a:hlinkClick r:id="rId3"/>
              </a:rPr>
              <a:t>github.com/whai362/PVT</a:t>
            </a:r>
            <a:r>
              <a:rPr lang="en-US" altLang="zh-CN" sz="2000" b="1" dirty="0">
                <a:effectLst>
                  <a:outerShdw blurRad="38100" dist="38100" dir="2700000" algn="tl">
                    <a:srgbClr val="C0C0C0"/>
                  </a:outerShdw>
                </a:effectLst>
                <a:latin typeface="Times" panose="02020603050405020304" pitchFamily="18" charset="0"/>
              </a:rPr>
              <a:t/>
            </a:r>
            <a:br>
              <a:rPr lang="en-US" altLang="zh-CN" sz="2000" b="1" dirty="0">
                <a:effectLst>
                  <a:outerShdw blurRad="38100" dist="38100" dir="2700000" algn="tl">
                    <a:srgbClr val="C0C0C0"/>
                  </a:outerShdw>
                </a:effectLst>
                <a:latin typeface="Times" panose="02020603050405020304" pitchFamily="18" charset="0"/>
              </a:rPr>
            </a:br>
            <a:r>
              <a:rPr lang="zh-CN" altLang="en-US" sz="2000" b="1" dirty="0" smtClean="0">
                <a:effectLst>
                  <a:outerShdw blurRad="38100" dist="38100" dir="2700000" algn="tl">
                    <a:srgbClr val="C0C0C0"/>
                  </a:outerShdw>
                </a:effectLst>
                <a:latin typeface="Times" panose="02020603050405020304" pitchFamily="18" charset="0"/>
              </a:rPr>
              <a:t>工作三代码：</a:t>
            </a:r>
            <a:r>
              <a:rPr lang="en-US" altLang="zh-CN" sz="2000" b="1" dirty="0">
                <a:effectLst>
                  <a:outerShdw blurRad="38100" dist="38100" dir="2700000" algn="tl">
                    <a:srgbClr val="C0C0C0"/>
                  </a:outerShdw>
                </a:effectLst>
                <a:latin typeface="Times" panose="02020603050405020304" pitchFamily="18" charset="0"/>
                <a:hlinkClick r:id="rId4"/>
              </a:rPr>
              <a:t>https://</a:t>
            </a:r>
            <a:r>
              <a:rPr lang="en-US" altLang="zh-CN" sz="2000" b="1" dirty="0" smtClean="0">
                <a:effectLst>
                  <a:outerShdw blurRad="38100" dist="38100" dir="2700000" algn="tl">
                    <a:srgbClr val="C0C0C0"/>
                  </a:outerShdw>
                </a:effectLst>
                <a:latin typeface="Times" panose="02020603050405020304" pitchFamily="18" charset="0"/>
                <a:hlinkClick r:id="rId4"/>
              </a:rPr>
              <a:t>github.com/DengPingFan/Polyp-PVT</a:t>
            </a:r>
            <a:endParaRPr lang="en-US" altLang="zh-CN" sz="2000" b="1" dirty="0" smtClean="0">
              <a:effectLst>
                <a:outerShdw blurRad="38100" dist="38100" dir="2700000" algn="tl">
                  <a:srgbClr val="C0C0C0"/>
                </a:outerShdw>
              </a:effectLst>
              <a:latin typeface="Times" panose="02020603050405020304" pitchFamily="18" charset="0"/>
            </a:endParaRPr>
          </a:p>
          <a:p>
            <a:pPr>
              <a:lnSpc>
                <a:spcPct val="150000"/>
              </a:lnSpc>
            </a:pPr>
            <a:endParaRPr lang="en-US" sz="2000" b="1" dirty="0">
              <a:effectLst>
                <a:outerShdw blurRad="38100" dist="38100" dir="2700000" algn="tl">
                  <a:srgbClr val="C0C0C0"/>
                </a:outerShdw>
              </a:effectLst>
              <a:latin typeface="Times" panose="02020603050405020304" pitchFamily="18" charset="0"/>
            </a:endParaRPr>
          </a:p>
          <a:p>
            <a:pPr>
              <a:lnSpc>
                <a:spcPct val="150000"/>
              </a:lnSpc>
            </a:pPr>
            <a:r>
              <a:rPr lang="zh-CN" altLang="en-US" sz="2000" b="1" dirty="0" smtClean="0">
                <a:effectLst>
                  <a:outerShdw blurRad="38100" dist="38100" dir="2700000" algn="tl">
                    <a:srgbClr val="C0C0C0"/>
                  </a:outerShdw>
                </a:effectLst>
                <a:latin typeface="Times" panose="02020603050405020304" pitchFamily="18" charset="0"/>
              </a:rPr>
              <a:t>伪装目标检测</a:t>
            </a:r>
            <a:r>
              <a:rPr lang="zh-CN" altLang="en-US" sz="2000" b="1" dirty="0">
                <a:effectLst>
                  <a:outerShdw blurRad="38100" dist="38100" dir="2700000" algn="tl">
                    <a:srgbClr val="C0C0C0"/>
                  </a:outerShdw>
                </a:effectLst>
                <a:latin typeface="Times" panose="02020603050405020304" pitchFamily="18" charset="0"/>
              </a:rPr>
              <a:t>任务</a:t>
            </a:r>
            <a:r>
              <a:rPr lang="zh-CN" altLang="en-US" sz="2000" b="1" dirty="0" smtClean="0">
                <a:effectLst>
                  <a:outerShdw blurRad="38100" dist="38100" dir="2700000" algn="tl">
                    <a:srgbClr val="C0C0C0"/>
                  </a:outerShdw>
                </a:effectLst>
                <a:latin typeface="Times" panose="02020603050405020304" pitchFamily="18" charset="0"/>
              </a:rPr>
              <a:t>视频</a:t>
            </a:r>
            <a:r>
              <a:rPr lang="zh-CN" altLang="en-US" sz="2000" b="1" dirty="0">
                <a:effectLst>
                  <a:outerShdw blurRad="38100" dist="38100" dir="2700000" algn="tl">
                    <a:srgbClr val="C0C0C0"/>
                  </a:outerShdw>
                </a:effectLst>
                <a:latin typeface="Times" panose="02020603050405020304" pitchFamily="18" charset="0"/>
              </a:rPr>
              <a:t>：</a:t>
            </a:r>
            <a:r>
              <a:rPr lang="en-US" altLang="zh-CN" sz="2000" b="1" dirty="0">
                <a:effectLst>
                  <a:outerShdw blurRad="38100" dist="38100" dir="2700000" algn="tl">
                    <a:srgbClr val="C0C0C0"/>
                  </a:outerShdw>
                </a:effectLst>
                <a:latin typeface="Times" panose="02020603050405020304" pitchFamily="18" charset="0"/>
              </a:rPr>
              <a:t> </a:t>
            </a:r>
            <a:r>
              <a:rPr lang="en-US" altLang="zh-CN" sz="2000" b="1" dirty="0">
                <a:solidFill>
                  <a:srgbClr val="0018FF"/>
                </a:solidFill>
                <a:effectLst>
                  <a:outerShdw blurRad="38100" dist="38100" dir="2700000" algn="tl">
                    <a:srgbClr val="C0C0C0"/>
                  </a:outerShdw>
                </a:effectLst>
                <a:latin typeface="Times" panose="02020603050405020304" pitchFamily="18" charset="0"/>
                <a:hlinkClick r:id="rId5"/>
              </a:rPr>
              <a:t>https://</a:t>
            </a:r>
            <a:r>
              <a:rPr lang="en-US" altLang="zh-CN" sz="2000" b="1" dirty="0" smtClean="0">
                <a:solidFill>
                  <a:srgbClr val="0018FF"/>
                </a:solidFill>
                <a:effectLst>
                  <a:outerShdw blurRad="38100" dist="38100" dir="2700000" algn="tl">
                    <a:srgbClr val="C0C0C0"/>
                  </a:outerShdw>
                </a:effectLst>
                <a:latin typeface="Times" panose="02020603050405020304" pitchFamily="18" charset="0"/>
                <a:hlinkClick r:id="rId5"/>
              </a:rPr>
              <a:t>app6ca5octe2206.pc.xiaoe-tech.com/detail/v_60a36389e4b0adb2d8652c35/3</a:t>
            </a:r>
            <a:endParaRPr lang="en-GB" sz="2000" b="1" dirty="0">
              <a:solidFill>
                <a:srgbClr val="0018FF"/>
              </a:solidFill>
              <a:effectLst>
                <a:outerShdw blurRad="38100" dist="38100" dir="2700000" algn="tl">
                  <a:srgbClr val="C0C0C0"/>
                </a:outerShdw>
              </a:effectLst>
              <a:latin typeface="Times" panose="02020603050405020304" pitchFamily="18" charset="0"/>
            </a:endParaRPr>
          </a:p>
          <a:p>
            <a:pPr>
              <a:lnSpc>
                <a:spcPct val="150000"/>
              </a:lnSpc>
            </a:pPr>
            <a:r>
              <a:rPr lang="en-GB" sz="2000" b="1" dirty="0" err="1" smtClean="0">
                <a:effectLst>
                  <a:outerShdw blurRad="38100" dist="38100" dir="2700000" algn="tl">
                    <a:srgbClr val="C0C0C0"/>
                  </a:outerShdw>
                </a:effectLst>
                <a:latin typeface="Times" panose="02020603050405020304" pitchFamily="18" charset="0"/>
              </a:rPr>
              <a:t>邮箱</a:t>
            </a:r>
            <a:r>
              <a:rPr lang="zh-CN" altLang="en-US" sz="2000" b="1" dirty="0" smtClean="0">
                <a:effectLst>
                  <a:outerShdw blurRad="38100" dist="38100" dir="2700000" algn="tl">
                    <a:srgbClr val="C0C0C0"/>
                  </a:outerShdw>
                </a:effectLst>
                <a:latin typeface="Times" panose="02020603050405020304" pitchFamily="18" charset="0"/>
              </a:rPr>
              <a:t>：</a:t>
            </a:r>
            <a:r>
              <a:rPr lang="en-US" altLang="zh-CN" sz="2000" b="1" dirty="0" smtClean="0">
                <a:solidFill>
                  <a:srgbClr val="0018FF"/>
                </a:solidFill>
                <a:effectLst>
                  <a:outerShdw blurRad="38100" dist="38100" dir="2700000" algn="tl">
                    <a:srgbClr val="C0C0C0"/>
                  </a:outerShdw>
                </a:effectLst>
                <a:latin typeface="Times" panose="02020603050405020304" pitchFamily="18" charset="0"/>
                <a:sym typeface="Lato"/>
                <a:hlinkClick r:id="rId6"/>
              </a:rPr>
              <a:t>dengpfan@gmail.com</a:t>
            </a:r>
            <a:endParaRPr lang="en-US" altLang="zh-CN" sz="2000" b="1" dirty="0" smtClean="0">
              <a:solidFill>
                <a:srgbClr val="0018FF"/>
              </a:solidFill>
              <a:effectLst>
                <a:outerShdw blurRad="38100" dist="38100" dir="2700000" algn="tl">
                  <a:srgbClr val="C0C0C0"/>
                </a:outerShdw>
              </a:effectLst>
              <a:latin typeface="Times" panose="02020603050405020304" pitchFamily="18" charset="0"/>
              <a:sym typeface="Lato"/>
            </a:endParaRPr>
          </a:p>
          <a:p>
            <a:pPr>
              <a:lnSpc>
                <a:spcPct val="150000"/>
              </a:lnSpc>
            </a:pPr>
            <a:r>
              <a:rPr lang="zh-CN" altLang="en-US" sz="2000" b="1" dirty="0" smtClean="0">
                <a:solidFill>
                  <a:srgbClr val="0018FF"/>
                </a:solidFill>
                <a:effectLst>
                  <a:outerShdw blurRad="38100" dist="38100" dir="2700000" algn="tl">
                    <a:srgbClr val="C0C0C0"/>
                  </a:outerShdw>
                </a:effectLst>
                <a:latin typeface="Times" panose="02020603050405020304" pitchFamily="18" charset="0"/>
                <a:sym typeface="Lato"/>
              </a:rPr>
              <a:t> </a:t>
            </a:r>
            <a:endParaRPr lang="en-US" altLang="en-US" sz="2000" b="1" dirty="0">
              <a:solidFill>
                <a:srgbClr val="0018FF"/>
              </a:solidFill>
              <a:effectLst>
                <a:outerShdw blurRad="38100" dist="38100" dir="2700000" algn="tl">
                  <a:srgbClr val="C0C0C0"/>
                </a:outerShdw>
              </a:effectLst>
              <a:latin typeface="Times" panose="02020603050405020304" pitchFamily="18" charset="0"/>
            </a:endParaRPr>
          </a:p>
        </p:txBody>
      </p:sp>
      <p:grpSp>
        <p:nvGrpSpPr>
          <p:cNvPr id="5" name="组合 4"/>
          <p:cNvGrpSpPr/>
          <p:nvPr/>
        </p:nvGrpSpPr>
        <p:grpSpPr>
          <a:xfrm>
            <a:off x="9306197" y="3176203"/>
            <a:ext cx="3028403" cy="2687201"/>
            <a:chOff x="4985810" y="3239325"/>
            <a:chExt cx="3028403" cy="2687201"/>
          </a:xfrm>
        </p:grpSpPr>
        <p:sp>
          <p:nvSpPr>
            <p:cNvPr id="11" name="矩形 21">
              <a:extLst>
                <a:ext uri="{FF2B5EF4-FFF2-40B4-BE49-F238E27FC236}">
                  <a16:creationId xmlns:a16="http://schemas.microsoft.com/office/drawing/2014/main" id="{0F4E7333-673C-BF47-9B8C-E71822903534}"/>
                </a:ext>
              </a:extLst>
            </p:cNvPr>
            <p:cNvSpPr/>
            <p:nvPr/>
          </p:nvSpPr>
          <p:spPr>
            <a:xfrm>
              <a:off x="4985810" y="5557194"/>
              <a:ext cx="3028403" cy="369332"/>
            </a:xfrm>
            <a:prstGeom prst="rect">
              <a:avLst/>
            </a:prstGeom>
          </p:spPr>
          <p:txBody>
            <a:bodyPr wrap="square">
              <a:spAutoFit/>
            </a:bodyPr>
            <a:lstStyle/>
            <a:p>
              <a:pPr marL="565150" indent="-565150" algn="ctr" defTabSz="2033588" eaLnBrk="1" hangingPunct="1">
                <a:defRPr/>
              </a:pPr>
              <a:r>
                <a:rPr lang="zh-CN" altLang="en-US" b="1" dirty="0">
                  <a:effectLst>
                    <a:outerShdw blurRad="38100" dist="38100" dir="2700000" algn="tl">
                      <a:srgbClr val="C0C0C0"/>
                    </a:outerShdw>
                  </a:effectLst>
                  <a:latin typeface="Times" panose="02020603050405020304" pitchFamily="18" charset="0"/>
                  <a:cs typeface="Times" panose="02020603050405020304" pitchFamily="18" charset="0"/>
                </a:rPr>
                <a:t>微信</a:t>
              </a:r>
              <a:r>
                <a:rPr lang="en-US" altLang="zh-CN" b="1" dirty="0" smtClean="0">
                  <a:effectLst>
                    <a:outerShdw blurRad="38100" dist="38100" dir="2700000" algn="tl">
                      <a:srgbClr val="C0C0C0"/>
                    </a:outerShdw>
                  </a:effectLst>
                  <a:latin typeface="Times" panose="02020603050405020304" pitchFamily="18" charset="0"/>
                  <a:cs typeface="Times" panose="02020603050405020304" pitchFamily="18" charset="0"/>
                </a:rPr>
                <a:t>(</a:t>
              </a:r>
              <a:r>
                <a:rPr lang="zh-CN" altLang="en-US" b="1" dirty="0">
                  <a:effectLst>
                    <a:outerShdw blurRad="38100" dist="38100" dir="2700000" algn="tl">
                      <a:srgbClr val="C0C0C0"/>
                    </a:outerShdw>
                  </a:effectLst>
                  <a:latin typeface="Times" panose="02020603050405020304" pitchFamily="18" charset="0"/>
                  <a:cs typeface="Times" panose="02020603050405020304" pitchFamily="18" charset="0"/>
                </a:rPr>
                <a:t>范登平</a:t>
              </a:r>
              <a:r>
                <a:rPr lang="en-US" altLang="zh-CN" b="1" dirty="0" smtClean="0">
                  <a:effectLst>
                    <a:outerShdw blurRad="38100" dist="38100" dir="2700000" algn="tl">
                      <a:srgbClr val="C0C0C0"/>
                    </a:outerShdw>
                  </a:effectLst>
                  <a:latin typeface="Times" panose="02020603050405020304" pitchFamily="18" charset="0"/>
                  <a:cs typeface="Times" panose="02020603050405020304" pitchFamily="18" charset="0"/>
                </a:rPr>
                <a:t>)</a:t>
              </a:r>
              <a:endParaRPr lang="en-US" altLang="zh-CN" b="1" dirty="0">
                <a:effectLst>
                  <a:outerShdw blurRad="38100" dist="38100" dir="2700000" algn="tl">
                    <a:srgbClr val="C0C0C0"/>
                  </a:outerShdw>
                </a:effectLst>
                <a:latin typeface="Times" panose="02020603050405020304" pitchFamily="18" charset="0"/>
                <a:cs typeface="Times" panose="02020603050405020304" pitchFamily="18" charset="0"/>
              </a:endParaRPr>
            </a:p>
          </p:txBody>
        </p:sp>
        <p:pic>
          <p:nvPicPr>
            <p:cNvPr id="12" name="图片 22">
              <a:extLst>
                <a:ext uri="{FF2B5EF4-FFF2-40B4-BE49-F238E27FC236}">
                  <a16:creationId xmlns:a16="http://schemas.microsoft.com/office/drawing/2014/main" id="{38A428D1-5D63-874D-AF2B-F44E4CC1B29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0462" y1="44144" x2="30462" y2="44144"/>
                        </a14:backgroundRemoval>
                      </a14:imgEffect>
                    </a14:imgLayer>
                  </a14:imgProps>
                </a:ext>
              </a:extLst>
            </a:blip>
            <a:stretch>
              <a:fillRect/>
            </a:stretch>
          </p:blipFill>
          <p:spPr>
            <a:xfrm>
              <a:off x="5496018" y="5624617"/>
              <a:ext cx="274622" cy="234485"/>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6481" y="3239325"/>
              <a:ext cx="2311519" cy="2317869"/>
            </a:xfrm>
            <a:prstGeom prst="rect">
              <a:avLst/>
            </a:prstGeom>
          </p:spPr>
        </p:pic>
      </p:grpSp>
    </p:spTree>
    <p:extLst>
      <p:ext uri="{BB962C8B-B14F-4D97-AF65-F5344CB8AC3E}">
        <p14:creationId xmlns:p14="http://schemas.microsoft.com/office/powerpoint/2010/main" val="1397676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132202"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a:t>
            </a:r>
            <a:endParaRPr lang="zh-CN" altLang="en-US" sz="4000" b="1"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stretch>
            <a:fillRect/>
          </a:stretch>
        </p:blipFill>
        <p:spPr>
          <a:xfrm>
            <a:off x="419100" y="1757362"/>
            <a:ext cx="11353800" cy="3343275"/>
          </a:xfrm>
          <a:prstGeom prst="rect">
            <a:avLst/>
          </a:prstGeom>
        </p:spPr>
      </p:pic>
    </p:spTree>
    <p:extLst>
      <p:ext uri="{BB962C8B-B14F-4D97-AF65-F5344CB8AC3E}">
        <p14:creationId xmlns:p14="http://schemas.microsoft.com/office/powerpoint/2010/main" val="112562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a:t>
            </a:r>
            <a:r>
              <a:rPr lang="zh-CN" altLang="en-US" sz="2400" b="1" dirty="0" smtClean="0">
                <a:solidFill>
                  <a:schemeClr val="tx1">
                    <a:lumMod val="50000"/>
                    <a:lumOff val="50000"/>
                  </a:schemeClr>
                </a:solidFill>
                <a:ea typeface="华光小标宋_CNKI" panose="02000500000000000000"/>
                <a:cs typeface="+mn-cs"/>
              </a:rPr>
              <a:t>相关工作</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524D2A42-3ABB-3A44-88E4-65B40CC53550}"/>
              </a:ext>
            </a:extLst>
          </p:cNvPr>
          <p:cNvSpPr txBox="1"/>
          <p:nvPr/>
        </p:nvSpPr>
        <p:spPr>
          <a:xfrm>
            <a:off x="839058" y="6036340"/>
            <a:ext cx="10515600" cy="307777"/>
          </a:xfrm>
          <a:prstGeom prst="rect">
            <a:avLst/>
          </a:prstGeom>
          <a:noFill/>
        </p:spPr>
        <p:txBody>
          <a:bodyPr wrap="square" rtlCol="0">
            <a:spAutoFit/>
          </a:bodyPr>
          <a:lstStyle/>
          <a:p>
            <a:r>
              <a:rPr lang="en-US" altLang="zh-CN" sz="1400" dirty="0">
                <a:latin typeface="Microsoft YaHei" panose="020B0503020204020204" pitchFamily="34" charset="-122"/>
                <a:ea typeface="Microsoft YaHei" panose="020B0503020204020204" pitchFamily="34" charset="-122"/>
              </a:rPr>
              <a:t>[1] </a:t>
            </a:r>
            <a:r>
              <a:rPr lang="en-US" altLang="zh-CN" sz="1400" dirty="0" err="1">
                <a:latin typeface="Microsoft YaHei" panose="020B0503020204020204" pitchFamily="34" charset="-122"/>
                <a:ea typeface="Microsoft YaHei" panose="020B0503020204020204" pitchFamily="34" charset="-122"/>
              </a:rPr>
              <a:t>Dosovitskiy</a:t>
            </a:r>
            <a:r>
              <a:rPr lang="en-US" altLang="zh-CN" sz="1400" dirty="0">
                <a:latin typeface="Microsoft YaHei" panose="020B0503020204020204" pitchFamily="34" charset="-122"/>
                <a:ea typeface="Microsoft YaHei" panose="020B0503020204020204" pitchFamily="34" charset="-122"/>
              </a:rPr>
              <a:t>, Alexey, et al. "An image is worth 16x16 words: Transformers for image recognition at scale." in ICLR, 2020.</a:t>
            </a:r>
            <a:endParaRPr kumimoji="1" lang="zh-CN" altLang="en-US" sz="1400" dirty="0">
              <a:latin typeface="Microsoft YaHei" panose="020B0503020204020204" pitchFamily="34" charset="-122"/>
              <a:ea typeface="Microsoft YaHei" panose="020B0503020204020204" pitchFamily="34" charset="-122"/>
            </a:endParaRPr>
          </a:p>
        </p:txBody>
      </p:sp>
      <p:grpSp>
        <p:nvGrpSpPr>
          <p:cNvPr id="5" name="组合 4">
            <a:extLst>
              <a:ext uri="{FF2B5EF4-FFF2-40B4-BE49-F238E27FC236}">
                <a16:creationId xmlns:a16="http://schemas.microsoft.com/office/drawing/2014/main" id="{EA16CE22-5900-D448-99FB-155A0022A97D}"/>
              </a:ext>
            </a:extLst>
          </p:cNvPr>
          <p:cNvGrpSpPr/>
          <p:nvPr/>
        </p:nvGrpSpPr>
        <p:grpSpPr>
          <a:xfrm>
            <a:off x="151191" y="1030206"/>
            <a:ext cx="11806491" cy="4942058"/>
            <a:chOff x="110927" y="1285038"/>
            <a:chExt cx="11806491" cy="4942058"/>
          </a:xfrm>
        </p:grpSpPr>
        <p:pic>
          <p:nvPicPr>
            <p:cNvPr id="6" name="图片 5">
              <a:extLst>
                <a:ext uri="{FF2B5EF4-FFF2-40B4-BE49-F238E27FC236}">
                  <a16:creationId xmlns:a16="http://schemas.microsoft.com/office/drawing/2014/main" id="{140C6699-633D-B440-880C-0387C4D22963}"/>
                </a:ext>
              </a:extLst>
            </p:cNvPr>
            <p:cNvPicPr>
              <a:picLocks noChangeAspect="1"/>
            </p:cNvPicPr>
            <p:nvPr/>
          </p:nvPicPr>
          <p:blipFill>
            <a:blip r:embed="rId3"/>
            <a:stretch>
              <a:fillRect/>
            </a:stretch>
          </p:blipFill>
          <p:spPr>
            <a:xfrm>
              <a:off x="110927" y="1672739"/>
              <a:ext cx="8172862" cy="4223297"/>
            </a:xfrm>
            <a:prstGeom prst="rect">
              <a:avLst/>
            </a:prstGeom>
          </p:spPr>
        </p:pic>
        <p:pic>
          <p:nvPicPr>
            <p:cNvPr id="7" name="图片 6">
              <a:extLst>
                <a:ext uri="{FF2B5EF4-FFF2-40B4-BE49-F238E27FC236}">
                  <a16:creationId xmlns:a16="http://schemas.microsoft.com/office/drawing/2014/main" id="{2BDA2A33-52AB-D744-B97C-4AE68972C780}"/>
                </a:ext>
              </a:extLst>
            </p:cNvPr>
            <p:cNvPicPr>
              <a:picLocks noChangeAspect="1"/>
            </p:cNvPicPr>
            <p:nvPr/>
          </p:nvPicPr>
          <p:blipFill>
            <a:blip r:embed="rId4"/>
            <a:stretch>
              <a:fillRect/>
            </a:stretch>
          </p:blipFill>
          <p:spPr>
            <a:xfrm>
              <a:off x="8317418" y="1285038"/>
              <a:ext cx="3600000" cy="2515178"/>
            </a:xfrm>
            <a:prstGeom prst="rect">
              <a:avLst/>
            </a:prstGeom>
          </p:spPr>
        </p:pic>
        <p:pic>
          <p:nvPicPr>
            <p:cNvPr id="8" name="图片 7">
              <a:extLst>
                <a:ext uri="{FF2B5EF4-FFF2-40B4-BE49-F238E27FC236}">
                  <a16:creationId xmlns:a16="http://schemas.microsoft.com/office/drawing/2014/main" id="{FEF441DD-0463-654A-A0FB-26732105859D}"/>
                </a:ext>
              </a:extLst>
            </p:cNvPr>
            <p:cNvPicPr>
              <a:picLocks noChangeAspect="1"/>
            </p:cNvPicPr>
            <p:nvPr/>
          </p:nvPicPr>
          <p:blipFill>
            <a:blip r:embed="rId5"/>
            <a:stretch>
              <a:fillRect/>
            </a:stretch>
          </p:blipFill>
          <p:spPr>
            <a:xfrm>
              <a:off x="8317418" y="3768559"/>
              <a:ext cx="3600000" cy="2458537"/>
            </a:xfrm>
            <a:prstGeom prst="rect">
              <a:avLst/>
            </a:prstGeom>
          </p:spPr>
        </p:pic>
      </p:grpSp>
      <p:sp>
        <p:nvSpPr>
          <p:cNvPr id="9" name="文本框 8">
            <a:extLst>
              <a:ext uri="{FF2B5EF4-FFF2-40B4-BE49-F238E27FC236}">
                <a16:creationId xmlns:a16="http://schemas.microsoft.com/office/drawing/2014/main" id="{B14D76B6-B29E-2448-8DB3-D9D30AE713B9}"/>
              </a:ext>
            </a:extLst>
          </p:cNvPr>
          <p:cNvSpPr txBox="1"/>
          <p:nvPr/>
        </p:nvSpPr>
        <p:spPr>
          <a:xfrm>
            <a:off x="839057" y="1202032"/>
            <a:ext cx="4850302" cy="523220"/>
          </a:xfrm>
          <a:prstGeom prst="rect">
            <a:avLst/>
          </a:prstGeom>
          <a:solidFill>
            <a:schemeClr val="bg1"/>
          </a:solidFill>
        </p:spPr>
        <p:txBody>
          <a:bodyPr wrap="none" rtlCol="0">
            <a:spAutoFit/>
          </a:bodyPr>
          <a:lstStyle/>
          <a:p>
            <a:r>
              <a:rPr kumimoji="1" lang="en-US" altLang="zh-CN" sz="2800" dirty="0">
                <a:latin typeface="Microsoft YaHei" panose="020B0503020204020204" pitchFamily="34" charset="-122"/>
                <a:ea typeface="Microsoft YaHei" panose="020B0503020204020204" pitchFamily="34" charset="-122"/>
              </a:rPr>
              <a:t>Vision Transformer (</a:t>
            </a:r>
            <a:r>
              <a:rPr kumimoji="1" lang="en-US" altLang="zh-CN" sz="2800" dirty="0" err="1">
                <a:latin typeface="Microsoft YaHei" panose="020B0503020204020204" pitchFamily="34" charset="-122"/>
                <a:ea typeface="Microsoft YaHei" panose="020B0503020204020204" pitchFamily="34" charset="-122"/>
              </a:rPr>
              <a:t>ViT</a:t>
            </a:r>
            <a:r>
              <a:rPr kumimoji="1" lang="en-US" altLang="zh-CN" sz="2800" dirty="0">
                <a:latin typeface="Microsoft YaHei" panose="020B0503020204020204" pitchFamily="34" charset="-122"/>
                <a:ea typeface="Microsoft YaHei" panose="020B0503020204020204" pitchFamily="34" charset="-122"/>
              </a:rPr>
              <a:t>) </a:t>
            </a:r>
            <a:r>
              <a:rPr kumimoji="1" lang="en-US" altLang="zh-CN" sz="2800" baseline="30000" dirty="0">
                <a:latin typeface="Microsoft YaHei" panose="020B0503020204020204" pitchFamily="34" charset="-122"/>
                <a:ea typeface="Microsoft YaHei" panose="020B0503020204020204" pitchFamily="34" charset="-122"/>
              </a:rPr>
              <a:t>[1]</a:t>
            </a:r>
            <a:endParaRPr kumimoji="1" lang="zh-CN" altLang="en-US" sz="2800" baseline="30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86719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a:t>
            </a:r>
            <a:r>
              <a:rPr lang="zh-CN" altLang="en-US" sz="2400" b="1" dirty="0" smtClean="0">
                <a:solidFill>
                  <a:schemeClr val="tx1">
                    <a:lumMod val="50000"/>
                    <a:lumOff val="50000"/>
                  </a:schemeClr>
                </a:solidFill>
                <a:ea typeface="华光小标宋_CNKI" panose="02000500000000000000"/>
                <a:cs typeface="+mn-cs"/>
              </a:rPr>
              <a:t>研究动机</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10" name="组合 9">
            <a:extLst>
              <a:ext uri="{FF2B5EF4-FFF2-40B4-BE49-F238E27FC236}">
                <a16:creationId xmlns:a16="http://schemas.microsoft.com/office/drawing/2014/main" id="{CF47B509-E93A-6A49-996C-D01C3949E705}"/>
              </a:ext>
            </a:extLst>
          </p:cNvPr>
          <p:cNvGrpSpPr/>
          <p:nvPr/>
        </p:nvGrpSpPr>
        <p:grpSpPr>
          <a:xfrm>
            <a:off x="78609" y="1062848"/>
            <a:ext cx="12034783" cy="4531979"/>
            <a:chOff x="78609" y="1579390"/>
            <a:chExt cx="12034783" cy="4531979"/>
          </a:xfrm>
        </p:grpSpPr>
        <p:sp>
          <p:nvSpPr>
            <p:cNvPr id="11" name="文本框 10">
              <a:extLst>
                <a:ext uri="{FF2B5EF4-FFF2-40B4-BE49-F238E27FC236}">
                  <a16:creationId xmlns:a16="http://schemas.microsoft.com/office/drawing/2014/main" id="{6524374D-29A2-484E-BCEA-3C6AFF2E1DF1}"/>
                </a:ext>
              </a:extLst>
            </p:cNvPr>
            <p:cNvSpPr txBox="1"/>
            <p:nvPr/>
          </p:nvSpPr>
          <p:spPr>
            <a:xfrm>
              <a:off x="4852408" y="4449376"/>
              <a:ext cx="3300984" cy="1661993"/>
            </a:xfrm>
            <a:prstGeom prst="rect">
              <a:avLst/>
            </a:prstGeom>
            <a:noFill/>
          </p:spPr>
          <p:txBody>
            <a:bodyPr wrap="square" rtlCol="0">
              <a:spAutoFit/>
            </a:bodyPr>
            <a:lstStyle/>
            <a:p>
              <a:pPr algn="ctr"/>
              <a:r>
                <a:rPr kumimoji="1" lang="en-US" altLang="zh-CN" sz="2800" dirty="0" err="1" smtClean="0">
                  <a:latin typeface="Microsoft YaHei" panose="020B0503020204020204" pitchFamily="34" charset="-122"/>
                  <a:ea typeface="Microsoft YaHei" panose="020B0503020204020204" pitchFamily="34" charset="-122"/>
                </a:rPr>
                <a:t>ViT</a:t>
              </a:r>
              <a:r>
                <a:rPr kumimoji="1" lang="zh-CN" altLang="en-US" sz="2800" dirty="0" smtClean="0">
                  <a:latin typeface="Microsoft YaHei" panose="020B0503020204020204" pitchFamily="34" charset="-122"/>
                  <a:ea typeface="Microsoft YaHei" panose="020B0503020204020204" pitchFamily="34" charset="-122"/>
                </a:rPr>
                <a:t>的局限性</a:t>
              </a:r>
              <a:endParaRPr kumimoji="1" lang="en-US" altLang="zh-CN" sz="2800" dirty="0">
                <a:latin typeface="Microsoft YaHei" panose="020B0503020204020204" pitchFamily="34" charset="-122"/>
                <a:ea typeface="Microsoft YaHei" panose="020B0503020204020204" pitchFamily="34" charset="-122"/>
              </a:endParaRPr>
            </a:p>
            <a:p>
              <a:pPr algn="ctr"/>
              <a:endParaRPr kumimoji="1" lang="en-US" altLang="zh-CN" sz="500" dirty="0">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kumimoji="1" lang="zh-CN" altLang="en-US" sz="2300" dirty="0" smtClean="0">
                  <a:solidFill>
                    <a:schemeClr val="accent6"/>
                  </a:solidFill>
                  <a:latin typeface="Microsoft YaHei" panose="020B0503020204020204" pitchFamily="34" charset="-122"/>
                  <a:ea typeface="Microsoft YaHei" panose="020B0503020204020204" pitchFamily="34" charset="-122"/>
                </a:rPr>
                <a:t>柱状结构</a:t>
              </a:r>
              <a:endParaRPr kumimoji="1" lang="en-US" altLang="zh-CN" sz="2300" dirty="0">
                <a:solidFill>
                  <a:schemeClr val="accent6"/>
                </a:solidFill>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kumimoji="1" lang="zh-CN" altLang="en-US" sz="2300" dirty="0" smtClean="0">
                  <a:solidFill>
                    <a:schemeClr val="accent6"/>
                  </a:solidFill>
                  <a:latin typeface="Microsoft YaHei" panose="020B0503020204020204" pitchFamily="34" charset="-122"/>
                  <a:ea typeface="Microsoft YaHei" panose="020B0503020204020204" pitchFamily="34" charset="-122"/>
                </a:rPr>
                <a:t>输出分辨率低</a:t>
              </a:r>
              <a:endParaRPr kumimoji="1" lang="en-US" altLang="zh-CN" sz="2300" dirty="0">
                <a:solidFill>
                  <a:schemeClr val="accent6"/>
                </a:solidFill>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kumimoji="1" lang="zh-CN" altLang="en-US" sz="2300" dirty="0" smtClean="0">
                  <a:solidFill>
                    <a:schemeClr val="accent6"/>
                  </a:solidFill>
                  <a:latin typeface="Microsoft YaHei" panose="020B0503020204020204" pitchFamily="34" charset="-122"/>
                  <a:ea typeface="Microsoft YaHei" panose="020B0503020204020204" pitchFamily="34" charset="-122"/>
                </a:rPr>
                <a:t>不适合</a:t>
              </a:r>
              <a:r>
                <a:rPr kumimoji="1" lang="en-US" altLang="zh-CN" sz="2300" dirty="0" smtClean="0">
                  <a:solidFill>
                    <a:schemeClr val="accent6"/>
                  </a:solidFill>
                  <a:latin typeface="Microsoft YaHei" panose="020B0503020204020204" pitchFamily="34" charset="-122"/>
                  <a:ea typeface="Microsoft YaHei" panose="020B0503020204020204" pitchFamily="34" charset="-122"/>
                </a:rPr>
                <a:t>DET/SEG</a:t>
              </a:r>
              <a:r>
                <a:rPr kumimoji="1" lang="zh-CN" altLang="en-US" sz="2300" dirty="0" smtClean="0">
                  <a:solidFill>
                    <a:schemeClr val="accent6"/>
                  </a:solidFill>
                  <a:latin typeface="Microsoft YaHei" panose="020B0503020204020204" pitchFamily="34" charset="-122"/>
                  <a:ea typeface="Microsoft YaHei" panose="020B0503020204020204" pitchFamily="34" charset="-122"/>
                </a:rPr>
                <a:t>任务</a:t>
              </a:r>
              <a:endParaRPr kumimoji="1" lang="en-US" altLang="zh-CN" sz="2300" dirty="0">
                <a:solidFill>
                  <a:schemeClr val="accent6"/>
                </a:solidFill>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DBFC6707-4446-B441-87B6-18AA09A16E89}"/>
                </a:ext>
              </a:extLst>
            </p:cNvPr>
            <p:cNvSpPr/>
            <p:nvPr/>
          </p:nvSpPr>
          <p:spPr>
            <a:xfrm>
              <a:off x="625696" y="4449376"/>
              <a:ext cx="2890033" cy="1308050"/>
            </a:xfrm>
            <a:prstGeom prst="rect">
              <a:avLst/>
            </a:prstGeom>
          </p:spPr>
          <p:txBody>
            <a:bodyPr wrap="square">
              <a:spAutoFit/>
            </a:bodyPr>
            <a:lstStyle/>
            <a:p>
              <a:pPr algn="ctr"/>
              <a:r>
                <a:rPr kumimoji="1" lang="en-US" altLang="zh-CN" sz="2800" dirty="0" smtClean="0">
                  <a:latin typeface="Microsoft YaHei" panose="020B0503020204020204" pitchFamily="34" charset="-122"/>
                  <a:ea typeface="Microsoft YaHei" panose="020B0503020204020204" pitchFamily="34" charset="-122"/>
                </a:rPr>
                <a:t>CNN</a:t>
              </a:r>
              <a:r>
                <a:rPr kumimoji="1" lang="zh-CN" altLang="en-US" sz="2800" dirty="0" smtClean="0">
                  <a:latin typeface="Microsoft YaHei" panose="020B0503020204020204" pitchFamily="34" charset="-122"/>
                  <a:ea typeface="Microsoft YaHei" panose="020B0503020204020204" pitchFamily="34" charset="-122"/>
                </a:rPr>
                <a:t>的</a:t>
              </a:r>
              <a:r>
                <a:rPr kumimoji="1" lang="zh-CN" altLang="en-US" sz="2800" dirty="0" smtClean="0">
                  <a:latin typeface="Microsoft YaHei" panose="020B0503020204020204" pitchFamily="34" charset="-122"/>
                  <a:ea typeface="Microsoft YaHei" panose="020B0503020204020204" pitchFamily="34" charset="-122"/>
                </a:rPr>
                <a:t>局限性</a:t>
              </a:r>
              <a:endParaRPr kumimoji="1" lang="en-US" altLang="zh-CN" sz="2800" dirty="0">
                <a:latin typeface="Microsoft YaHei" panose="020B0503020204020204" pitchFamily="34" charset="-122"/>
                <a:ea typeface="Microsoft YaHei" panose="020B0503020204020204" pitchFamily="34" charset="-122"/>
              </a:endParaRPr>
            </a:p>
            <a:p>
              <a:endParaRPr kumimoji="1" lang="en-US" altLang="zh-CN" sz="500" dirty="0">
                <a:solidFill>
                  <a:schemeClr val="accent6"/>
                </a:solidFill>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kumimoji="1" lang="zh-CN" altLang="en-US" sz="2300" dirty="0" smtClean="0">
                  <a:solidFill>
                    <a:schemeClr val="accent6"/>
                  </a:solidFill>
                  <a:latin typeface="Microsoft YaHei" panose="020B0503020204020204" pitchFamily="34" charset="-122"/>
                  <a:ea typeface="Microsoft YaHei" panose="020B0503020204020204" pitchFamily="34" charset="-122"/>
                </a:rPr>
                <a:t>局部感受野</a:t>
              </a:r>
              <a:endParaRPr lang="en-US" altLang="zh-CN" sz="2300" dirty="0">
                <a:solidFill>
                  <a:schemeClr val="accent6"/>
                </a:solidFill>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kumimoji="1" lang="zh-CN" altLang="en-US" sz="2300" dirty="0" smtClean="0">
                  <a:solidFill>
                    <a:schemeClr val="accent6"/>
                  </a:solidFill>
                  <a:latin typeface="Microsoft YaHei" panose="020B0503020204020204" pitchFamily="34" charset="-122"/>
                  <a:ea typeface="Microsoft YaHei" panose="020B0503020204020204" pitchFamily="34" charset="-122"/>
                </a:rPr>
                <a:t>固定权重</a:t>
              </a:r>
              <a:endParaRPr kumimoji="1" lang="en-US" altLang="zh-CN" sz="2300" dirty="0">
                <a:solidFill>
                  <a:schemeClr val="accent6"/>
                </a:solidFill>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1FED46DC-D551-D446-B83C-8FCEF6676179}"/>
                </a:ext>
              </a:extLst>
            </p:cNvPr>
            <p:cNvSpPr txBox="1"/>
            <p:nvPr/>
          </p:nvSpPr>
          <p:spPr>
            <a:xfrm>
              <a:off x="8377465" y="4449376"/>
              <a:ext cx="3511854" cy="1308050"/>
            </a:xfrm>
            <a:prstGeom prst="rect">
              <a:avLst/>
            </a:prstGeom>
            <a:noFill/>
          </p:spPr>
          <p:txBody>
            <a:bodyPr wrap="square" rtlCol="0">
              <a:spAutoFit/>
            </a:bodyPr>
            <a:lstStyle/>
            <a:p>
              <a:pPr algn="ctr"/>
              <a:r>
                <a:rPr kumimoji="1" lang="en-US" altLang="zh-CN" sz="2800" dirty="0">
                  <a:latin typeface="Microsoft YaHei" panose="020B0503020204020204" pitchFamily="34" charset="-122"/>
                  <a:ea typeface="Microsoft YaHei" panose="020B0503020204020204" pitchFamily="34" charset="-122"/>
                </a:rPr>
                <a:t>PVT </a:t>
              </a:r>
              <a:r>
                <a:rPr kumimoji="1" lang="en-US" altLang="zh-CN" sz="2800" dirty="0" smtClean="0">
                  <a:latin typeface="Microsoft YaHei" panose="020B0503020204020204" pitchFamily="34" charset="-122"/>
                  <a:ea typeface="Microsoft YaHei" panose="020B0503020204020204" pitchFamily="34" charset="-122"/>
                </a:rPr>
                <a:t>(</a:t>
              </a:r>
              <a:r>
                <a:rPr kumimoji="1" lang="zh-CN" altLang="en-US" sz="2800" dirty="0" smtClean="0">
                  <a:latin typeface="Microsoft YaHei" panose="020B0503020204020204" pitchFamily="34" charset="-122"/>
                  <a:ea typeface="Microsoft YaHei" panose="020B0503020204020204" pitchFamily="34" charset="-122"/>
                </a:rPr>
                <a:t>本文方法</a:t>
              </a:r>
              <a:r>
                <a:rPr kumimoji="1" lang="en-US" altLang="zh-CN" sz="2800" dirty="0" smtClean="0">
                  <a:latin typeface="Microsoft YaHei" panose="020B0503020204020204" pitchFamily="34" charset="-122"/>
                  <a:ea typeface="Microsoft YaHei" panose="020B0503020204020204" pitchFamily="34" charset="-122"/>
                </a:rPr>
                <a:t>)</a:t>
              </a:r>
              <a:endParaRPr kumimoji="1" lang="en-US" altLang="zh-CN" sz="2800" dirty="0">
                <a:latin typeface="Microsoft YaHei" panose="020B0503020204020204" pitchFamily="34" charset="-122"/>
                <a:ea typeface="Microsoft YaHei" panose="020B0503020204020204" pitchFamily="34" charset="-122"/>
              </a:endParaRPr>
            </a:p>
            <a:p>
              <a:pPr algn="ctr"/>
              <a:endParaRPr kumimoji="1" lang="en-US" altLang="zh-CN" sz="500" dirty="0">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kumimoji="1" lang="zh-CN" altLang="en-US" sz="2300" dirty="0" smtClean="0">
                  <a:solidFill>
                    <a:schemeClr val="accent6"/>
                  </a:solidFill>
                  <a:latin typeface="Microsoft YaHei" panose="020B0503020204020204" pitchFamily="34" charset="-122"/>
                  <a:ea typeface="Microsoft YaHei" panose="020B0503020204020204" pitchFamily="34" charset="-122"/>
                </a:rPr>
                <a:t>与</a:t>
              </a:r>
              <a:r>
                <a:rPr kumimoji="1" lang="en-US" altLang="zh-CN" sz="2300" dirty="0" smtClean="0">
                  <a:solidFill>
                    <a:schemeClr val="accent6"/>
                  </a:solidFill>
                  <a:latin typeface="Microsoft YaHei" panose="020B0503020204020204" pitchFamily="34" charset="-122"/>
                  <a:ea typeface="Microsoft YaHei" panose="020B0503020204020204" pitchFamily="34" charset="-122"/>
                </a:rPr>
                <a:t>CNN</a:t>
              </a:r>
              <a:r>
                <a:rPr kumimoji="1" lang="zh-CN" altLang="en-US" sz="2300" dirty="0" smtClean="0">
                  <a:solidFill>
                    <a:schemeClr val="accent6"/>
                  </a:solidFill>
                  <a:latin typeface="Microsoft YaHei" panose="020B0503020204020204" pitchFamily="34" charset="-122"/>
                  <a:ea typeface="Microsoft YaHei" panose="020B0503020204020204" pitchFamily="34" charset="-122"/>
                </a:rPr>
                <a:t>媲美的</a:t>
              </a:r>
              <a:r>
                <a:rPr kumimoji="1" lang="en-US" altLang="zh-CN" sz="2300" dirty="0" smtClean="0">
                  <a:solidFill>
                    <a:schemeClr val="accent6"/>
                  </a:solidFill>
                  <a:latin typeface="Microsoft YaHei" panose="020B0503020204020204" pitchFamily="34" charset="-122"/>
                  <a:ea typeface="Microsoft YaHei" panose="020B0503020204020204" pitchFamily="34" charset="-122"/>
                </a:rPr>
                <a:t>Transformer</a:t>
              </a:r>
              <a:r>
                <a:rPr kumimoji="1" lang="zh-CN" altLang="en-US" sz="2300" dirty="0" smtClean="0">
                  <a:solidFill>
                    <a:schemeClr val="accent6"/>
                  </a:solidFill>
                  <a:latin typeface="Microsoft YaHei" panose="020B0503020204020204" pitchFamily="34" charset="-122"/>
                  <a:ea typeface="Microsoft YaHei" panose="020B0503020204020204" pitchFamily="34" charset="-122"/>
                </a:rPr>
                <a:t>骨干网络</a:t>
              </a:r>
              <a:endParaRPr kumimoji="1" lang="en-US" altLang="zh-CN" sz="2300" dirty="0">
                <a:latin typeface="Microsoft YaHei" panose="020B0503020204020204" pitchFamily="34" charset="-122"/>
                <a:ea typeface="Microsoft YaHei" panose="020B0503020204020204" pitchFamily="34" charset="-122"/>
              </a:endParaRPr>
            </a:p>
          </p:txBody>
        </p:sp>
        <p:pic>
          <p:nvPicPr>
            <p:cNvPr id="14" name="图片 13">
              <a:extLst>
                <a:ext uri="{FF2B5EF4-FFF2-40B4-BE49-F238E27FC236}">
                  <a16:creationId xmlns:a16="http://schemas.microsoft.com/office/drawing/2014/main" id="{D6658D78-565B-054D-A931-4997334734DB}"/>
                </a:ext>
              </a:extLst>
            </p:cNvPr>
            <p:cNvPicPr>
              <a:picLocks noChangeAspect="1"/>
            </p:cNvPicPr>
            <p:nvPr/>
          </p:nvPicPr>
          <p:blipFill>
            <a:blip r:embed="rId3"/>
            <a:stretch>
              <a:fillRect/>
            </a:stretch>
          </p:blipFill>
          <p:spPr>
            <a:xfrm>
              <a:off x="78609" y="1579390"/>
              <a:ext cx="12034783" cy="2880000"/>
            </a:xfrm>
            <a:prstGeom prst="rect">
              <a:avLst/>
            </a:prstGeom>
          </p:spPr>
        </p:pic>
      </p:grpSp>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74D90D44-5B27-FA45-B4C3-C14705B3624D}"/>
                  </a:ext>
                </a:extLst>
              </p:cNvPr>
              <p:cNvSpPr txBox="1"/>
              <p:nvPr/>
            </p:nvSpPr>
            <p:spPr>
              <a:xfrm>
                <a:off x="1648980" y="3627115"/>
                <a:ext cx="360000" cy="26930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kumimoji="1" lang="en-US" altLang="zh-CN" sz="1700" dirty="0">
                          <a:latin typeface="Times New Roman" panose="02020603050405020304" pitchFamily="18" charset="0"/>
                          <a:cs typeface="Times New Roman" panose="02020603050405020304" pitchFamily="18" charset="0"/>
                        </a:rPr>
                        <m:t>[1]</m:t>
                      </m:r>
                    </m:oMath>
                  </m:oMathPara>
                </a14:m>
                <a:endParaRPr kumimoji="1" lang="zh-CN" altLang="en-US" sz="1700" dirty="0">
                  <a:latin typeface="Times New Roman" panose="02020603050405020304" pitchFamily="18" charset="0"/>
                  <a:cs typeface="Times New Roman" panose="02020603050405020304" pitchFamily="18" charset="0"/>
                </a:endParaRPr>
              </a:p>
            </p:txBody>
          </p:sp>
        </mc:Choice>
        <mc:Fallback>
          <p:sp>
            <p:nvSpPr>
              <p:cNvPr id="15" name="文本框 14">
                <a:extLst>
                  <a:ext uri="{FF2B5EF4-FFF2-40B4-BE49-F238E27FC236}">
                    <a16:creationId xmlns:a16="http://schemas.microsoft.com/office/drawing/2014/main" id="{74D90D44-5B27-FA45-B4C3-C14705B3624D}"/>
                  </a:ext>
                </a:extLst>
              </p:cNvPr>
              <p:cNvSpPr txBox="1">
                <a:spLocks noRot="1" noChangeAspect="1" noMove="1" noResize="1" noEditPoints="1" noAdjustHandles="1" noChangeArrowheads="1" noChangeShapeType="1" noTextEdit="1"/>
              </p:cNvSpPr>
              <p:nvPr/>
            </p:nvSpPr>
            <p:spPr>
              <a:xfrm>
                <a:off x="1648980" y="3627115"/>
                <a:ext cx="360000" cy="269304"/>
              </a:xfrm>
              <a:prstGeom prst="rect">
                <a:avLst/>
              </a:prstGeom>
              <a:blipFill>
                <a:blip r:embed="rId4"/>
                <a:stretch>
                  <a:fillRect l="-11864" r="-13559" b="-2954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6" name="文本框 15">
                <a:extLst>
                  <a:ext uri="{FF2B5EF4-FFF2-40B4-BE49-F238E27FC236}">
                    <a16:creationId xmlns:a16="http://schemas.microsoft.com/office/drawing/2014/main" id="{55CD771F-9FEB-DC4D-85D6-D5025DDDAE42}"/>
                  </a:ext>
                </a:extLst>
              </p:cNvPr>
              <p:cNvSpPr txBox="1"/>
              <p:nvPr/>
            </p:nvSpPr>
            <p:spPr>
              <a:xfrm>
                <a:off x="2868358" y="3627115"/>
                <a:ext cx="360000" cy="26930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kumimoji="1" lang="en-US" altLang="zh-CN" sz="1700" dirty="0">
                          <a:latin typeface="Times New Roman" panose="02020603050405020304" pitchFamily="18" charset="0"/>
                          <a:cs typeface="Times New Roman" panose="02020603050405020304" pitchFamily="18" charset="0"/>
                        </a:rPr>
                        <m:t>[</m:t>
                      </m:r>
                      <m:r>
                        <m:rPr>
                          <m:nor/>
                        </m:rPr>
                        <a:rPr kumimoji="1" lang="en-US" altLang="zh-CN" sz="1700" b="0" i="0" dirty="0" smtClean="0">
                          <a:latin typeface="Times New Roman" panose="02020603050405020304" pitchFamily="18" charset="0"/>
                          <a:cs typeface="Times New Roman" panose="02020603050405020304" pitchFamily="18" charset="0"/>
                        </a:rPr>
                        <m:t>2</m:t>
                      </m:r>
                      <m:r>
                        <m:rPr>
                          <m:nor/>
                        </m:rPr>
                        <a:rPr kumimoji="1" lang="en-US" altLang="zh-CN" sz="1700" dirty="0">
                          <a:latin typeface="Times New Roman" panose="02020603050405020304" pitchFamily="18" charset="0"/>
                          <a:cs typeface="Times New Roman" panose="02020603050405020304" pitchFamily="18" charset="0"/>
                        </a:rPr>
                        <m:t>]</m:t>
                      </m:r>
                    </m:oMath>
                  </m:oMathPara>
                </a14:m>
                <a:endParaRPr kumimoji="1" lang="zh-CN" altLang="en-US" sz="1700" dirty="0">
                  <a:latin typeface="Times New Roman" panose="02020603050405020304" pitchFamily="18" charset="0"/>
                  <a:cs typeface="Times New Roman" panose="02020603050405020304" pitchFamily="18" charset="0"/>
                </a:endParaRPr>
              </a:p>
            </p:txBody>
          </p:sp>
        </mc:Choice>
        <mc:Fallback>
          <p:sp>
            <p:nvSpPr>
              <p:cNvPr id="16" name="文本框 15">
                <a:extLst>
                  <a:ext uri="{FF2B5EF4-FFF2-40B4-BE49-F238E27FC236}">
                    <a16:creationId xmlns:a16="http://schemas.microsoft.com/office/drawing/2014/main" id="{55CD771F-9FEB-DC4D-85D6-D5025DDDAE42}"/>
                  </a:ext>
                </a:extLst>
              </p:cNvPr>
              <p:cNvSpPr txBox="1">
                <a:spLocks noRot="1" noChangeAspect="1" noMove="1" noResize="1" noEditPoints="1" noAdjustHandles="1" noChangeArrowheads="1" noChangeShapeType="1" noTextEdit="1"/>
              </p:cNvSpPr>
              <p:nvPr/>
            </p:nvSpPr>
            <p:spPr>
              <a:xfrm>
                <a:off x="2868358" y="3627115"/>
                <a:ext cx="360000" cy="269304"/>
              </a:xfrm>
              <a:prstGeom prst="rect">
                <a:avLst/>
              </a:prstGeom>
              <a:blipFill>
                <a:blip r:embed="rId5"/>
                <a:stretch>
                  <a:fillRect l="-11864" r="-13559" b="-2954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8" name="文本框 17">
                <a:extLst>
                  <a:ext uri="{FF2B5EF4-FFF2-40B4-BE49-F238E27FC236}">
                    <a16:creationId xmlns:a16="http://schemas.microsoft.com/office/drawing/2014/main" id="{5E1E0C21-251F-6645-8C5E-78BA27B75661}"/>
                  </a:ext>
                </a:extLst>
              </p:cNvPr>
              <p:cNvSpPr txBox="1"/>
              <p:nvPr/>
            </p:nvSpPr>
            <p:spPr>
              <a:xfrm>
                <a:off x="6971218" y="3627115"/>
                <a:ext cx="360000" cy="26930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kumimoji="1" lang="en-US" altLang="zh-CN" sz="1700" dirty="0">
                          <a:latin typeface="Times New Roman" panose="02020603050405020304" pitchFamily="18" charset="0"/>
                          <a:cs typeface="Times New Roman" panose="02020603050405020304" pitchFamily="18" charset="0"/>
                        </a:rPr>
                        <m:t>[</m:t>
                      </m:r>
                      <m:r>
                        <m:rPr>
                          <m:nor/>
                        </m:rPr>
                        <a:rPr kumimoji="1" lang="en-US" altLang="zh-CN" sz="1700" b="0" i="0" dirty="0" smtClean="0">
                          <a:latin typeface="Times New Roman" panose="02020603050405020304" pitchFamily="18" charset="0"/>
                          <a:cs typeface="Times New Roman" panose="02020603050405020304" pitchFamily="18" charset="0"/>
                        </a:rPr>
                        <m:t>3</m:t>
                      </m:r>
                      <m:r>
                        <m:rPr>
                          <m:nor/>
                        </m:rPr>
                        <a:rPr kumimoji="1" lang="en-US" altLang="zh-CN" sz="1700" dirty="0">
                          <a:latin typeface="Times New Roman" panose="02020603050405020304" pitchFamily="18" charset="0"/>
                          <a:cs typeface="Times New Roman" panose="02020603050405020304" pitchFamily="18" charset="0"/>
                        </a:rPr>
                        <m:t>]</m:t>
                      </m:r>
                    </m:oMath>
                  </m:oMathPara>
                </a14:m>
                <a:endParaRPr kumimoji="1" lang="zh-CN" altLang="en-US" sz="1700" dirty="0">
                  <a:latin typeface="Times New Roman" panose="02020603050405020304" pitchFamily="18" charset="0"/>
                  <a:cs typeface="Times New Roman" panose="02020603050405020304" pitchFamily="18" charset="0"/>
                </a:endParaRPr>
              </a:p>
            </p:txBody>
          </p:sp>
        </mc:Choice>
        <mc:Fallback>
          <p:sp>
            <p:nvSpPr>
              <p:cNvPr id="18" name="文本框 17">
                <a:extLst>
                  <a:ext uri="{FF2B5EF4-FFF2-40B4-BE49-F238E27FC236}">
                    <a16:creationId xmlns:a16="http://schemas.microsoft.com/office/drawing/2014/main" id="{5E1E0C21-251F-6645-8C5E-78BA27B75661}"/>
                  </a:ext>
                </a:extLst>
              </p:cNvPr>
              <p:cNvSpPr txBox="1">
                <a:spLocks noRot="1" noChangeAspect="1" noMove="1" noResize="1" noEditPoints="1" noAdjustHandles="1" noChangeArrowheads="1" noChangeShapeType="1" noTextEdit="1"/>
              </p:cNvSpPr>
              <p:nvPr/>
            </p:nvSpPr>
            <p:spPr>
              <a:xfrm>
                <a:off x="6971218" y="3627115"/>
                <a:ext cx="360000" cy="269304"/>
              </a:xfrm>
              <a:prstGeom prst="rect">
                <a:avLst/>
              </a:prstGeom>
              <a:blipFill>
                <a:blip r:embed="rId6"/>
                <a:stretch>
                  <a:fillRect l="-11864" r="-13559" b="-29545"/>
                </a:stretch>
              </a:blipFill>
            </p:spPr>
            <p:txBody>
              <a:bodyPr/>
              <a:lstStyle/>
              <a:p>
                <a:r>
                  <a:rPr lang="zh-CN" altLang="en-US">
                    <a:noFill/>
                  </a:rPr>
                  <a:t> </a:t>
                </a:r>
              </a:p>
            </p:txBody>
          </p:sp>
        </mc:Fallback>
      </mc:AlternateContent>
      <p:sp>
        <p:nvSpPr>
          <p:cNvPr id="19" name="矩形 18">
            <a:extLst>
              <a:ext uri="{FF2B5EF4-FFF2-40B4-BE49-F238E27FC236}">
                <a16:creationId xmlns:a16="http://schemas.microsoft.com/office/drawing/2014/main" id="{C64DB765-AE0D-DD4A-940A-991CA324B326}"/>
              </a:ext>
            </a:extLst>
          </p:cNvPr>
          <p:cNvSpPr/>
          <p:nvPr/>
        </p:nvSpPr>
        <p:spPr>
          <a:xfrm>
            <a:off x="0" y="5690744"/>
            <a:ext cx="10515600" cy="738664"/>
          </a:xfrm>
          <a:prstGeom prst="rect">
            <a:avLst/>
          </a:prstGeom>
        </p:spPr>
        <p:txBody>
          <a:bodyPr wrap="square">
            <a:spAutoFit/>
          </a:bodyPr>
          <a:lstStyle/>
          <a:p>
            <a:r>
              <a:rPr lang="en-US" altLang="zh-CN" sz="1400" dirty="0">
                <a:latin typeface="Microsoft YaHei" panose="020B0503020204020204" pitchFamily="34" charset="-122"/>
                <a:ea typeface="Microsoft YaHei" panose="020B0503020204020204" pitchFamily="34" charset="-122"/>
              </a:rPr>
              <a:t>[1] He K, et al. "Deep residual learning for image recognition." in CVPR, 2016.</a:t>
            </a:r>
          </a:p>
          <a:p>
            <a:r>
              <a:rPr lang="en-US" altLang="zh-CN" sz="1400" dirty="0">
                <a:latin typeface="Microsoft YaHei" panose="020B0503020204020204" pitchFamily="34" charset="-122"/>
                <a:ea typeface="Microsoft YaHei" panose="020B0503020204020204" pitchFamily="34" charset="-122"/>
              </a:rPr>
              <a:t>[2] </a:t>
            </a:r>
            <a:r>
              <a:rPr lang="en-US" altLang="zh-CN" sz="1400" dirty="0" err="1">
                <a:latin typeface="Microsoft YaHei" panose="020B0503020204020204" pitchFamily="34" charset="-122"/>
                <a:ea typeface="Microsoft YaHei" panose="020B0503020204020204" pitchFamily="34" charset="-122"/>
              </a:rPr>
              <a:t>Simonyan</a:t>
            </a:r>
            <a:r>
              <a:rPr lang="en-US" altLang="zh-CN" sz="1400" dirty="0">
                <a:latin typeface="Microsoft YaHei" panose="020B0503020204020204" pitchFamily="34" charset="-122"/>
                <a:ea typeface="Microsoft YaHei" panose="020B0503020204020204" pitchFamily="34" charset="-122"/>
              </a:rPr>
              <a:t> K, et al. "Very deep convolutional networks for large-scale image recognition." in ICLR, 2015.</a:t>
            </a:r>
          </a:p>
          <a:p>
            <a:r>
              <a:rPr lang="en-US" altLang="zh-CN" sz="1400" dirty="0">
                <a:latin typeface="Microsoft YaHei" panose="020B0503020204020204" pitchFamily="34" charset="-122"/>
                <a:ea typeface="Microsoft YaHei" panose="020B0503020204020204" pitchFamily="34" charset="-122"/>
              </a:rPr>
              <a:t>[3] </a:t>
            </a:r>
            <a:r>
              <a:rPr lang="en-US" altLang="zh-CN" sz="1400" dirty="0" err="1">
                <a:latin typeface="Microsoft YaHei" panose="020B0503020204020204" pitchFamily="34" charset="-122"/>
                <a:ea typeface="Microsoft YaHei" panose="020B0503020204020204" pitchFamily="34" charset="-122"/>
              </a:rPr>
              <a:t>Dosovitskiy</a:t>
            </a:r>
            <a:r>
              <a:rPr lang="en-US" altLang="zh-CN" sz="1400" dirty="0">
                <a:latin typeface="Microsoft YaHei" panose="020B0503020204020204" pitchFamily="34" charset="-122"/>
                <a:ea typeface="Microsoft YaHei" panose="020B0503020204020204" pitchFamily="34" charset="-122"/>
              </a:rPr>
              <a:t> A, et al. "An image is worth 16x16 words: Transformers for image recognition at scale." in ICLR 2021.</a:t>
            </a:r>
            <a:endParaRPr lang="zh-CN" altLang="en-US" sz="1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21370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a:t>
            </a:r>
            <a:r>
              <a:rPr lang="zh-CN" altLang="en-US" sz="2400" b="1" dirty="0" smtClean="0">
                <a:solidFill>
                  <a:schemeClr val="tx1">
                    <a:lumMod val="50000"/>
                    <a:lumOff val="50000"/>
                  </a:schemeClr>
                </a:solidFill>
                <a:ea typeface="华光小标宋_CNKI" panose="02000500000000000000"/>
                <a:cs typeface="+mn-cs"/>
              </a:rPr>
              <a:t>整体框架</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a:stretch>
            <a:fillRect/>
          </a:stretch>
        </p:blipFill>
        <p:spPr>
          <a:xfrm>
            <a:off x="2679699" y="1489036"/>
            <a:ext cx="9344025" cy="4467263"/>
          </a:xfrm>
          <a:prstGeom prst="rect">
            <a:avLst/>
          </a:prstGeom>
        </p:spPr>
      </p:pic>
      <p:sp>
        <p:nvSpPr>
          <p:cNvPr id="20" name="内容占位符 2">
            <a:extLst>
              <a:ext uri="{FF2B5EF4-FFF2-40B4-BE49-F238E27FC236}">
                <a16:creationId xmlns:a16="http://schemas.microsoft.com/office/drawing/2014/main" id="{56153992-38DA-F647-8114-B381B96BA1C6}"/>
              </a:ext>
            </a:extLst>
          </p:cNvPr>
          <p:cNvSpPr txBox="1">
            <a:spLocks/>
          </p:cNvSpPr>
          <p:nvPr/>
        </p:nvSpPr>
        <p:spPr>
          <a:xfrm>
            <a:off x="0" y="2222876"/>
            <a:ext cx="3124200" cy="34877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zh-CN" altLang="en-US" dirty="0" smtClean="0">
                <a:latin typeface="Microsoft YaHei" panose="020B0503020204020204" pitchFamily="34" charset="-122"/>
                <a:ea typeface="Microsoft YaHei" panose="020B0503020204020204" pitchFamily="34" charset="-122"/>
              </a:rPr>
              <a:t>核心点</a:t>
            </a:r>
            <a:endParaRPr kumimoji="1" lang="en-US" altLang="zh-CN" dirty="0" smtClean="0">
              <a:latin typeface="Microsoft YaHei" panose="020B0503020204020204" pitchFamily="34" charset="-122"/>
              <a:ea typeface="Microsoft YaHei" panose="020B0503020204020204" pitchFamily="34" charset="-122"/>
            </a:endParaRPr>
          </a:p>
          <a:p>
            <a:pPr marL="342900" indent="-342900" algn="just">
              <a:buFont typeface="Arial" panose="020B0604020202020204" pitchFamily="34" charset="0"/>
              <a:buChar char="•"/>
            </a:pPr>
            <a:r>
              <a:rPr kumimoji="1" lang="zh-CN" altLang="en-US" sz="2000" dirty="0" smtClean="0">
                <a:solidFill>
                  <a:schemeClr val="accent6"/>
                </a:solidFill>
                <a:latin typeface="Microsoft YaHei" panose="020B0503020204020204" pitchFamily="34" charset="-122"/>
                <a:ea typeface="Microsoft YaHei" panose="020B0503020204020204" pitchFamily="34" charset="-122"/>
              </a:rPr>
              <a:t>金字塔结构</a:t>
            </a:r>
            <a:endParaRPr kumimoji="1" lang="en-US" altLang="zh-CN" sz="2000" i="1" dirty="0" smtClean="0">
              <a:solidFill>
                <a:schemeClr val="accent6"/>
              </a:solidFill>
              <a:latin typeface="Microsoft YaHei" panose="020B0503020204020204" pitchFamily="34" charset="-122"/>
              <a:ea typeface="Microsoft YaHei" panose="020B0503020204020204" pitchFamily="34" charset="-122"/>
            </a:endParaRPr>
          </a:p>
          <a:p>
            <a:pPr algn="just"/>
            <a:endParaRPr kumimoji="1" lang="en-US" altLang="zh-CN" sz="500" dirty="0">
              <a:solidFill>
                <a:schemeClr val="accent6"/>
              </a:solidFill>
              <a:latin typeface="Microsoft YaHei" panose="020B0503020204020204" pitchFamily="34" charset="-122"/>
              <a:ea typeface="Microsoft YaHei" panose="020B0503020204020204" pitchFamily="34" charset="-122"/>
            </a:endParaRPr>
          </a:p>
          <a:p>
            <a:pPr marL="342900" indent="-342900" algn="just">
              <a:buFont typeface="Arial" panose="020B0604020202020204" pitchFamily="34" charset="0"/>
              <a:buChar char="•"/>
            </a:pPr>
            <a:r>
              <a:rPr kumimoji="1" lang="en-US" altLang="zh-CN" sz="2000" dirty="0" smtClean="0">
                <a:solidFill>
                  <a:schemeClr val="accent6"/>
                </a:solidFill>
                <a:latin typeface="Microsoft YaHei" panose="020B0503020204020204" pitchFamily="34" charset="-122"/>
                <a:ea typeface="Microsoft YaHei" panose="020B0503020204020204" pitchFamily="34" charset="-122"/>
              </a:rPr>
              <a:t>4</a:t>
            </a:r>
            <a:r>
              <a:rPr kumimoji="1" lang="zh-CN" altLang="en-US" sz="2000" dirty="0" smtClean="0">
                <a:solidFill>
                  <a:schemeClr val="accent6"/>
                </a:solidFill>
                <a:latin typeface="Microsoft YaHei" panose="020B0503020204020204" pitchFamily="34" charset="-122"/>
                <a:ea typeface="Microsoft YaHei" panose="020B0503020204020204" pitchFamily="34" charset="-122"/>
              </a:rPr>
              <a:t>阶段</a:t>
            </a:r>
            <a:r>
              <a:rPr kumimoji="1" lang="en-US" altLang="zh-CN" sz="2000" dirty="0" smtClean="0">
                <a:solidFill>
                  <a:schemeClr val="accent6"/>
                </a:solidFill>
                <a:latin typeface="Microsoft YaHei" panose="020B0503020204020204" pitchFamily="34" charset="-122"/>
                <a:ea typeface="Microsoft YaHei" panose="020B0503020204020204" pitchFamily="34" charset="-122"/>
              </a:rPr>
              <a:t>: </a:t>
            </a:r>
            <a:endParaRPr kumimoji="1" lang="en-US" altLang="zh-CN" sz="2000" dirty="0">
              <a:solidFill>
                <a:schemeClr val="accent6"/>
              </a:solidFill>
              <a:latin typeface="Microsoft YaHei" panose="020B0503020204020204" pitchFamily="34" charset="-122"/>
              <a:ea typeface="Microsoft YaHei" panose="020B0503020204020204" pitchFamily="34" charset="-122"/>
            </a:endParaRPr>
          </a:p>
          <a:p>
            <a:pPr algn="just"/>
            <a:r>
              <a:rPr kumimoji="1" lang="en-US" altLang="zh-CN" sz="2000" dirty="0">
                <a:solidFill>
                  <a:schemeClr val="accent6"/>
                </a:solidFill>
                <a:latin typeface="Microsoft YaHei" panose="020B0503020204020204" pitchFamily="34" charset="-122"/>
                <a:ea typeface="Microsoft YaHei" panose="020B0503020204020204" pitchFamily="34" charset="-122"/>
              </a:rPr>
              <a:t> </a:t>
            </a:r>
            <a:r>
              <a:rPr kumimoji="1" lang="en-US" altLang="zh-CN" sz="2000" dirty="0" smtClean="0">
                <a:solidFill>
                  <a:schemeClr val="accent6"/>
                </a:solidFill>
                <a:latin typeface="Microsoft YaHei" panose="020B0503020204020204" pitchFamily="34" charset="-122"/>
                <a:ea typeface="Microsoft YaHei" panose="020B0503020204020204" pitchFamily="34" charset="-122"/>
              </a:rPr>
              <a:t>    (</a:t>
            </a:r>
            <a:r>
              <a:rPr kumimoji="1" lang="en-US" altLang="zh-CN" sz="2000" dirty="0">
                <a:solidFill>
                  <a:schemeClr val="accent6"/>
                </a:solidFill>
                <a:latin typeface="Microsoft YaHei" panose="020B0503020204020204" pitchFamily="34" charset="-122"/>
                <a:ea typeface="Microsoft YaHei" panose="020B0503020204020204" pitchFamily="34" charset="-122"/>
              </a:rPr>
              <a:t>1) Patch</a:t>
            </a:r>
            <a:r>
              <a:rPr kumimoji="1" lang="zh-CN" altLang="en-US" sz="2000" dirty="0">
                <a:solidFill>
                  <a:schemeClr val="accent6"/>
                </a:solidFill>
                <a:latin typeface="Microsoft YaHei" panose="020B0503020204020204" pitchFamily="34" charset="-122"/>
                <a:ea typeface="Microsoft YaHei" panose="020B0503020204020204" pitchFamily="34" charset="-122"/>
              </a:rPr>
              <a:t> </a:t>
            </a:r>
            <a:r>
              <a:rPr kumimoji="1" lang="en-US" altLang="zh-CN" sz="2000" dirty="0" err="1">
                <a:solidFill>
                  <a:schemeClr val="accent6"/>
                </a:solidFill>
                <a:latin typeface="Microsoft YaHei" panose="020B0503020204020204" pitchFamily="34" charset="-122"/>
                <a:ea typeface="Microsoft YaHei" panose="020B0503020204020204" pitchFamily="34" charset="-122"/>
              </a:rPr>
              <a:t>Emb</a:t>
            </a:r>
            <a:r>
              <a:rPr kumimoji="1" lang="en-US" altLang="zh-CN" sz="2000" dirty="0">
                <a:solidFill>
                  <a:schemeClr val="accent6"/>
                </a:solidFill>
                <a:latin typeface="Microsoft YaHei" panose="020B0503020204020204" pitchFamily="34" charset="-122"/>
                <a:ea typeface="Microsoft YaHei" panose="020B0503020204020204" pitchFamily="34" charset="-122"/>
              </a:rPr>
              <a:t>.</a:t>
            </a:r>
          </a:p>
          <a:p>
            <a:pPr algn="just"/>
            <a:r>
              <a:rPr kumimoji="1" lang="en-US" altLang="zh-CN" sz="2000" dirty="0">
                <a:solidFill>
                  <a:schemeClr val="accent6"/>
                </a:solidFill>
                <a:latin typeface="Microsoft YaHei" panose="020B0503020204020204" pitchFamily="34" charset="-122"/>
                <a:ea typeface="Microsoft YaHei" panose="020B0503020204020204" pitchFamily="34" charset="-122"/>
              </a:rPr>
              <a:t>  </a:t>
            </a:r>
            <a:r>
              <a:rPr kumimoji="1" lang="en-US" altLang="zh-CN" sz="2000" dirty="0" smtClean="0">
                <a:solidFill>
                  <a:schemeClr val="accent6"/>
                </a:solidFill>
                <a:latin typeface="Microsoft YaHei" panose="020B0503020204020204" pitchFamily="34" charset="-122"/>
                <a:ea typeface="Microsoft YaHei" panose="020B0503020204020204" pitchFamily="34" charset="-122"/>
              </a:rPr>
              <a:t>   (</a:t>
            </a:r>
            <a:r>
              <a:rPr kumimoji="1" lang="en-US" altLang="zh-CN" sz="2000" dirty="0">
                <a:solidFill>
                  <a:schemeClr val="accent6"/>
                </a:solidFill>
                <a:latin typeface="Microsoft YaHei" panose="020B0503020204020204" pitchFamily="34" charset="-122"/>
                <a:ea typeface="Microsoft YaHei" panose="020B0503020204020204" pitchFamily="34" charset="-122"/>
              </a:rPr>
              <a:t>2) Transformer</a:t>
            </a:r>
            <a:r>
              <a:rPr kumimoji="1" lang="zh-CN" altLang="en-US" sz="2000" dirty="0">
                <a:solidFill>
                  <a:schemeClr val="accent6"/>
                </a:solidFill>
                <a:latin typeface="Microsoft YaHei" panose="020B0503020204020204" pitchFamily="34" charset="-122"/>
                <a:ea typeface="Microsoft YaHei" panose="020B0503020204020204" pitchFamily="34" charset="-122"/>
              </a:rPr>
              <a:t> </a:t>
            </a:r>
            <a:r>
              <a:rPr kumimoji="1" lang="en-US" altLang="zh-CN" sz="2000" dirty="0">
                <a:solidFill>
                  <a:schemeClr val="accent6"/>
                </a:solidFill>
                <a:latin typeface="Microsoft YaHei" panose="020B0503020204020204" pitchFamily="34" charset="-122"/>
                <a:ea typeface="Microsoft YaHei" panose="020B0503020204020204" pitchFamily="34" charset="-122"/>
              </a:rPr>
              <a:t>Enc.</a:t>
            </a:r>
          </a:p>
          <a:p>
            <a:pPr algn="just"/>
            <a:endParaRPr kumimoji="1" lang="en-US" altLang="zh-CN" sz="500" dirty="0">
              <a:solidFill>
                <a:schemeClr val="accent6"/>
              </a:solidFill>
              <a:latin typeface="Microsoft YaHei" panose="020B0503020204020204" pitchFamily="34" charset="-122"/>
              <a:ea typeface="Microsoft YaHei" panose="020B0503020204020204" pitchFamily="34" charset="-122"/>
            </a:endParaRPr>
          </a:p>
          <a:p>
            <a:pPr marL="342900" indent="-342900" algn="just">
              <a:buFont typeface="Arial" panose="020B0604020202020204" pitchFamily="34" charset="0"/>
              <a:buChar char="•"/>
            </a:pPr>
            <a:r>
              <a:rPr kumimoji="1" lang="en-US" altLang="zh-CN" sz="2000" dirty="0" smtClean="0">
                <a:solidFill>
                  <a:schemeClr val="accent6"/>
                </a:solidFill>
                <a:latin typeface="Microsoft YaHei" panose="020B0503020204020204" pitchFamily="34" charset="-122"/>
                <a:ea typeface="Microsoft YaHei" panose="020B0503020204020204" pitchFamily="34" charset="-122"/>
              </a:rPr>
              <a:t>Spatial-Reduction </a:t>
            </a:r>
            <a:r>
              <a:rPr kumimoji="1" lang="en-US" altLang="zh-CN" sz="2000" dirty="0">
                <a:solidFill>
                  <a:schemeClr val="accent6"/>
                </a:solidFill>
                <a:latin typeface="Microsoft YaHei" panose="020B0503020204020204" pitchFamily="34" charset="-122"/>
                <a:ea typeface="Microsoft YaHei" panose="020B0503020204020204" pitchFamily="34" charset="-122"/>
              </a:rPr>
              <a:t>Attention (SRA)</a:t>
            </a:r>
          </a:p>
        </p:txBody>
      </p:sp>
    </p:spTree>
    <p:extLst>
      <p:ext uri="{BB962C8B-B14F-4D97-AF65-F5344CB8AC3E}">
        <p14:creationId xmlns:p14="http://schemas.microsoft.com/office/powerpoint/2010/main" val="2640662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602316" y="-101600"/>
            <a:ext cx="3415048"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a:t>
            </a:r>
            <a:r>
              <a:rPr lang="zh-CN" altLang="en-US" sz="2400" b="1" dirty="0" smtClean="0">
                <a:solidFill>
                  <a:schemeClr val="tx1">
                    <a:lumMod val="50000"/>
                    <a:lumOff val="50000"/>
                  </a:schemeClr>
                </a:solidFill>
                <a:ea typeface="华光小标宋_CNKI" panose="02000500000000000000"/>
                <a:cs typeface="+mn-cs"/>
              </a:rPr>
              <a:t>特征金字塔</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 name="内容占位符 2">
            <a:extLst>
              <a:ext uri="{FF2B5EF4-FFF2-40B4-BE49-F238E27FC236}">
                <a16:creationId xmlns:a16="http://schemas.microsoft.com/office/drawing/2014/main" id="{C9124B6A-BDBB-6945-BFE1-014217B3D9F7}"/>
              </a:ext>
            </a:extLst>
          </p:cNvPr>
          <p:cNvSpPr txBox="1">
            <a:spLocks/>
          </p:cNvSpPr>
          <p:nvPr/>
        </p:nvSpPr>
        <p:spPr>
          <a:xfrm>
            <a:off x="839057" y="1685148"/>
            <a:ext cx="10515600" cy="4531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kumimoji="1" lang="en-US" altLang="zh-CN" dirty="0" smtClean="0">
                <a:latin typeface="Microsoft YaHei" panose="020B0503020204020204" pitchFamily="34" charset="-122"/>
                <a:ea typeface="Microsoft YaHei" panose="020B0503020204020204" pitchFamily="34" charset="-122"/>
              </a:rPr>
              <a:t>Adjusting</a:t>
            </a:r>
            <a:r>
              <a:rPr kumimoji="1" lang="zh-CN" altLang="en-US" dirty="0" smtClean="0">
                <a:latin typeface="Microsoft YaHei" panose="020B0503020204020204" pitchFamily="34" charset="-122"/>
                <a:ea typeface="Microsoft YaHei" panose="020B0503020204020204" pitchFamily="34" charset="-122"/>
              </a:rPr>
              <a:t> </a:t>
            </a:r>
            <a:r>
              <a:rPr kumimoji="1" lang="en-US" altLang="zh-CN" dirty="0" smtClean="0">
                <a:latin typeface="Microsoft YaHei" panose="020B0503020204020204" pitchFamily="34" charset="-122"/>
                <a:ea typeface="Microsoft YaHei" panose="020B0503020204020204" pitchFamily="34" charset="-122"/>
              </a:rPr>
              <a:t>the</a:t>
            </a:r>
            <a:r>
              <a:rPr kumimoji="1" lang="zh-CN" altLang="en-US" dirty="0" smtClean="0">
                <a:latin typeface="Microsoft YaHei" panose="020B0503020204020204" pitchFamily="34" charset="-122"/>
                <a:ea typeface="Microsoft YaHei" panose="020B0503020204020204" pitchFamily="34" charset="-122"/>
              </a:rPr>
              <a:t> </a:t>
            </a:r>
            <a:r>
              <a:rPr kumimoji="1" lang="en-US" altLang="zh-CN" dirty="0" smtClean="0">
                <a:solidFill>
                  <a:schemeClr val="accent6"/>
                </a:solidFill>
                <a:latin typeface="Microsoft YaHei" panose="020B0503020204020204" pitchFamily="34" charset="-122"/>
                <a:ea typeface="Microsoft YaHei" panose="020B0503020204020204" pitchFamily="34" charset="-122"/>
              </a:rPr>
              <a:t>patch</a:t>
            </a:r>
            <a:r>
              <a:rPr kumimoji="1" lang="zh-CN" altLang="en-US" dirty="0" smtClean="0">
                <a:solidFill>
                  <a:schemeClr val="accent6"/>
                </a:solidFill>
                <a:latin typeface="Microsoft YaHei" panose="020B0503020204020204" pitchFamily="34" charset="-122"/>
                <a:ea typeface="Microsoft YaHei" panose="020B0503020204020204" pitchFamily="34" charset="-122"/>
              </a:rPr>
              <a:t> </a:t>
            </a:r>
            <a:r>
              <a:rPr kumimoji="1" lang="en-US" altLang="zh-CN" dirty="0" smtClean="0">
                <a:solidFill>
                  <a:schemeClr val="accent6"/>
                </a:solidFill>
                <a:latin typeface="Microsoft YaHei" panose="020B0503020204020204" pitchFamily="34" charset="-122"/>
                <a:ea typeface="Microsoft YaHei" panose="020B0503020204020204" pitchFamily="34" charset="-122"/>
              </a:rPr>
              <a:t>size</a:t>
            </a:r>
            <a:r>
              <a:rPr kumimoji="1" lang="zh-CN" altLang="en-US" i="1" dirty="0" smtClean="0">
                <a:solidFill>
                  <a:schemeClr val="accent6"/>
                </a:solidFill>
                <a:latin typeface="Microsoft YaHei" panose="020B0503020204020204" pitchFamily="34" charset="-122"/>
                <a:ea typeface="Microsoft YaHei" panose="020B0503020204020204" pitchFamily="34" charset="-122"/>
              </a:rPr>
              <a:t> </a:t>
            </a:r>
            <a:r>
              <a:rPr kumimoji="1" lang="en-US" altLang="zh-CN" dirty="0" smtClean="0">
                <a:latin typeface="Microsoft YaHei" panose="020B0503020204020204" pitchFamily="34" charset="-122"/>
                <a:ea typeface="Microsoft YaHei" panose="020B0503020204020204" pitchFamily="34" charset="-122"/>
              </a:rPr>
              <a:t>(P</a:t>
            </a:r>
            <a:r>
              <a:rPr kumimoji="1" lang="en-US" altLang="zh-CN" baseline="-25000" dirty="0" smtClean="0">
                <a:latin typeface="Microsoft YaHei" panose="020B0503020204020204" pitchFamily="34" charset="-122"/>
                <a:ea typeface="Microsoft YaHei" panose="020B0503020204020204" pitchFamily="34" charset="-122"/>
              </a:rPr>
              <a:t>i</a:t>
            </a:r>
            <a:r>
              <a:rPr kumimoji="1" lang="en-US" altLang="zh-CN" dirty="0" smtClean="0">
                <a:latin typeface="Microsoft YaHei" panose="020B0503020204020204" pitchFamily="34" charset="-122"/>
                <a:ea typeface="Microsoft YaHei" panose="020B0503020204020204" pitchFamily="34" charset="-122"/>
              </a:rPr>
              <a:t>) in Stage </a:t>
            </a:r>
            <a:r>
              <a:rPr kumimoji="1" lang="en-US" altLang="zh-CN" dirty="0" err="1" smtClean="0">
                <a:latin typeface="Microsoft YaHei" panose="020B0503020204020204" pitchFamily="34" charset="-122"/>
                <a:ea typeface="Microsoft YaHei" panose="020B0503020204020204" pitchFamily="34" charset="-122"/>
              </a:rPr>
              <a:t>i</a:t>
            </a:r>
            <a:endParaRPr kumimoji="1" lang="zh-CN" altLang="en-US" dirty="0">
              <a:latin typeface="Microsoft YaHei" panose="020B0503020204020204" pitchFamily="34" charset="-122"/>
              <a:ea typeface="Microsoft YaHei" panose="020B0503020204020204" pitchFamily="34" charset="-122"/>
            </a:endParaRPr>
          </a:p>
        </p:txBody>
      </p:sp>
      <p:grpSp>
        <p:nvGrpSpPr>
          <p:cNvPr id="6" name="组合 5">
            <a:extLst>
              <a:ext uri="{FF2B5EF4-FFF2-40B4-BE49-F238E27FC236}">
                <a16:creationId xmlns:a16="http://schemas.microsoft.com/office/drawing/2014/main" id="{66B76CC6-EBD6-6845-AE3D-C64B6CE7C87F}"/>
              </a:ext>
            </a:extLst>
          </p:cNvPr>
          <p:cNvGrpSpPr/>
          <p:nvPr/>
        </p:nvGrpSpPr>
        <p:grpSpPr>
          <a:xfrm>
            <a:off x="1345963" y="2996307"/>
            <a:ext cx="9501789" cy="2189387"/>
            <a:chOff x="1345963" y="3140685"/>
            <a:chExt cx="9501789" cy="2189387"/>
          </a:xfrm>
        </p:grpSpPr>
        <p:grpSp>
          <p:nvGrpSpPr>
            <p:cNvPr id="7" name="组合 6">
              <a:extLst>
                <a:ext uri="{FF2B5EF4-FFF2-40B4-BE49-F238E27FC236}">
                  <a16:creationId xmlns:a16="http://schemas.microsoft.com/office/drawing/2014/main" id="{73087D1F-FC21-614C-AC03-AB83B9C8DA93}"/>
                </a:ext>
              </a:extLst>
            </p:cNvPr>
            <p:cNvGrpSpPr/>
            <p:nvPr/>
          </p:nvGrpSpPr>
          <p:grpSpPr>
            <a:xfrm>
              <a:off x="1345963" y="3140685"/>
              <a:ext cx="9501789" cy="1620000"/>
              <a:chOff x="1238661" y="3140685"/>
              <a:chExt cx="9501789" cy="1620000"/>
            </a:xfrm>
          </p:grpSpPr>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B73937EE-AC83-4348-917F-A04315BFBC1D}"/>
                      </a:ext>
                    </a:extLst>
                  </p:cNvPr>
                  <p:cNvSpPr>
                    <a:spLocks noChangeAspect="1"/>
                  </p:cNvSpPr>
                  <p:nvPr/>
                </p:nvSpPr>
                <p:spPr>
                  <a:xfrm>
                    <a:off x="1238661" y="3140685"/>
                    <a:ext cx="1620000" cy="16200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Microsoft YaHei" panose="020B0503020204020204" pitchFamily="34" charset="-122"/>
                        <a:ea typeface="Microsoft YaHei" panose="020B0503020204020204" pitchFamily="34" charset="-122"/>
                      </a:rPr>
                      <a:t>H</a:t>
                    </a:r>
                    <a14:m>
                      <m:oMath xmlns:m="http://schemas.openxmlformats.org/officeDocument/2006/math">
                        <m:r>
                          <a:rPr kumimoji="1" lang="en-US" altLang="zh-CN" i="1">
                            <a:solidFill>
                              <a:schemeClr val="tx1"/>
                            </a:solidFill>
                            <a:latin typeface="Cambria Math" panose="02040503050406030204" pitchFamily="18" charset="0"/>
                            <a:ea typeface="Cambria Math" panose="02040503050406030204" pitchFamily="18" charset="0"/>
                          </a:rPr>
                          <m:t>×</m:t>
                        </m:r>
                      </m:oMath>
                    </a14:m>
                    <a:r>
                      <a:rPr kumimoji="1" lang="en-US" altLang="zh-CN" dirty="0">
                        <a:solidFill>
                          <a:schemeClr val="tx1"/>
                        </a:solidFill>
                        <a:latin typeface="Microsoft YaHei" panose="020B0503020204020204" pitchFamily="34" charset="-122"/>
                        <a:ea typeface="Microsoft YaHei" panose="020B0503020204020204" pitchFamily="34" charset="-122"/>
                      </a:rPr>
                      <a:t>W</a:t>
                    </a:r>
                    <a14:m>
                      <m:oMath xmlns:m="http://schemas.openxmlformats.org/officeDocument/2006/math">
                        <m:r>
                          <a:rPr kumimoji="1" lang="en-US" altLang="zh-CN" i="1">
                            <a:solidFill>
                              <a:schemeClr val="tx1"/>
                            </a:solidFill>
                            <a:latin typeface="Cambria Math" panose="02040503050406030204" pitchFamily="18" charset="0"/>
                            <a:ea typeface="Cambria Math" panose="02040503050406030204" pitchFamily="18" charset="0"/>
                          </a:rPr>
                          <m:t>×</m:t>
                        </m:r>
                      </m:oMath>
                    </a14:m>
                    <a:r>
                      <a:rPr kumimoji="1" lang="en-US" altLang="zh-CN" dirty="0">
                        <a:solidFill>
                          <a:schemeClr val="tx1"/>
                        </a:solidFill>
                        <a:latin typeface="Microsoft YaHei" panose="020B0503020204020204" pitchFamily="34" charset="-122"/>
                        <a:ea typeface="Microsoft YaHei" panose="020B0503020204020204" pitchFamily="34" charset="-122"/>
                      </a:rPr>
                      <a:t>C</a:t>
                    </a:r>
                    <a:endParaRPr kumimoji="1" lang="zh-CN" altLang="en-US" baseline="-25000" dirty="0">
                      <a:solidFill>
                        <a:schemeClr val="tx1"/>
                      </a:solidFill>
                      <a:latin typeface="Microsoft YaHei" panose="020B0503020204020204" pitchFamily="34" charset="-122"/>
                      <a:ea typeface="Microsoft YaHei" panose="020B0503020204020204" pitchFamily="34" charset="-122"/>
                    </a:endParaRPr>
                  </a:p>
                </p:txBody>
              </p:sp>
            </mc:Choice>
            <mc:Fallback xmlns="">
              <p:sp>
                <p:nvSpPr>
                  <p:cNvPr id="7" name="矩形 6">
                    <a:extLst>
                      <a:ext uri="{FF2B5EF4-FFF2-40B4-BE49-F238E27FC236}">
                        <a16:creationId xmlns:a16="http://schemas.microsoft.com/office/drawing/2014/main" id="{B73937EE-AC83-4348-917F-A04315BFBC1D}"/>
                      </a:ext>
                    </a:extLst>
                  </p:cNvPr>
                  <p:cNvSpPr>
                    <a:spLocks noRot="1" noChangeAspect="1" noMove="1" noResize="1" noEditPoints="1" noAdjustHandles="1" noChangeArrowheads="1" noChangeShapeType="1" noTextEdit="1"/>
                  </p:cNvSpPr>
                  <p:nvPr/>
                </p:nvSpPr>
                <p:spPr>
                  <a:xfrm>
                    <a:off x="1238661" y="3140685"/>
                    <a:ext cx="1620000" cy="1620000"/>
                  </a:xfrm>
                  <a:prstGeom prst="rect">
                    <a:avLst/>
                  </a:prstGeom>
                  <a:blipFill>
                    <a:blip r:embed="rId3"/>
                    <a:stretch>
                      <a:fillRect/>
                    </a:stretch>
                  </a:blipFill>
                  <a:ln w="25400">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F7650B72-988A-2E4C-A0D2-16B454AED342}"/>
                      </a:ext>
                    </a:extLst>
                  </p:cNvPr>
                  <p:cNvSpPr>
                    <a:spLocks noChangeAspect="1"/>
                  </p:cNvSpPr>
                  <p:nvPr/>
                </p:nvSpPr>
                <p:spPr>
                  <a:xfrm>
                    <a:off x="3865924" y="3140685"/>
                    <a:ext cx="1620000" cy="16200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Microsoft YaHei" panose="020B0503020204020204" pitchFamily="34" charset="-122"/>
                        <a:ea typeface="Microsoft YaHei" panose="020B0503020204020204" pitchFamily="34" charset="-122"/>
                      </a:rPr>
                      <a:t>H/P</a:t>
                    </a:r>
                    <a14:m>
                      <m:oMath xmlns:m="http://schemas.openxmlformats.org/officeDocument/2006/math">
                        <m:r>
                          <a:rPr kumimoji="1" lang="en-US" altLang="zh-CN" i="1">
                            <a:solidFill>
                              <a:schemeClr val="tx1"/>
                            </a:solidFill>
                            <a:latin typeface="Cambria Math" panose="02040503050406030204" pitchFamily="18" charset="0"/>
                            <a:ea typeface="Cambria Math" panose="02040503050406030204" pitchFamily="18" charset="0"/>
                          </a:rPr>
                          <m:t>×</m:t>
                        </m:r>
                      </m:oMath>
                    </a14:m>
                    <a:r>
                      <a:rPr kumimoji="1" lang="en-US" altLang="zh-CN" dirty="0">
                        <a:solidFill>
                          <a:schemeClr val="tx1"/>
                        </a:solidFill>
                        <a:latin typeface="Microsoft YaHei" panose="020B0503020204020204" pitchFamily="34" charset="-122"/>
                        <a:ea typeface="Microsoft YaHei" panose="020B0503020204020204" pitchFamily="34" charset="-122"/>
                      </a:rPr>
                      <a:t>W/P</a:t>
                    </a:r>
                    <a14:m>
                      <m:oMath xmlns:m="http://schemas.openxmlformats.org/officeDocument/2006/math">
                        <m:r>
                          <a:rPr kumimoji="1" lang="en-US" altLang="zh-CN" i="1">
                            <a:solidFill>
                              <a:schemeClr val="tx1"/>
                            </a:solidFill>
                            <a:latin typeface="Cambria Math" panose="02040503050406030204" pitchFamily="18" charset="0"/>
                            <a:ea typeface="Cambria Math" panose="02040503050406030204" pitchFamily="18" charset="0"/>
                          </a:rPr>
                          <m:t>×</m:t>
                        </m:r>
                      </m:oMath>
                    </a14:m>
                    <a:endParaRPr kumimoji="1" lang="en-US" altLang="zh-CN" dirty="0">
                      <a:solidFill>
                        <a:schemeClr val="tx1"/>
                      </a:solidFill>
                      <a:latin typeface="Microsoft YaHei" panose="020B0503020204020204" pitchFamily="34" charset="-122"/>
                      <a:ea typeface="Microsoft YaHei" panose="020B0503020204020204" pitchFamily="34" charset="-122"/>
                    </a:endParaRPr>
                  </a:p>
                  <a:p>
                    <a:pPr algn="ctr"/>
                    <a:r>
                      <a:rPr kumimoji="1" lang="en-US" altLang="zh-CN" dirty="0">
                        <a:solidFill>
                          <a:schemeClr val="tx1"/>
                        </a:solidFill>
                        <a:latin typeface="Microsoft YaHei" panose="020B0503020204020204" pitchFamily="34" charset="-122"/>
                        <a:ea typeface="Microsoft YaHei" panose="020B0503020204020204" pitchFamily="34" charset="-122"/>
                      </a:rPr>
                      <a:t>CP</a:t>
                    </a:r>
                    <a:r>
                      <a:rPr kumimoji="1" lang="en-US" altLang="zh-CN" baseline="30000" dirty="0">
                        <a:solidFill>
                          <a:schemeClr val="tx1"/>
                        </a:solidFill>
                        <a:latin typeface="Microsoft YaHei" panose="020B0503020204020204" pitchFamily="34" charset="-122"/>
                        <a:ea typeface="Microsoft YaHei" panose="020B0503020204020204" pitchFamily="34" charset="-122"/>
                      </a:rPr>
                      <a:t>2</a:t>
                    </a:r>
                    <a:endParaRPr kumimoji="1" lang="zh-CN" altLang="en-US" baseline="-25000" dirty="0">
                      <a:solidFill>
                        <a:schemeClr val="tx1"/>
                      </a:solidFill>
                      <a:latin typeface="Microsoft YaHei" panose="020B0503020204020204" pitchFamily="34" charset="-122"/>
                      <a:ea typeface="Microsoft YaHei" panose="020B0503020204020204" pitchFamily="34" charset="-122"/>
                    </a:endParaRPr>
                  </a:p>
                </p:txBody>
              </p:sp>
            </mc:Choice>
            <mc:Fallback xmlns="">
              <p:sp>
                <p:nvSpPr>
                  <p:cNvPr id="8" name="矩形 7">
                    <a:extLst>
                      <a:ext uri="{FF2B5EF4-FFF2-40B4-BE49-F238E27FC236}">
                        <a16:creationId xmlns:a16="http://schemas.microsoft.com/office/drawing/2014/main" id="{F7650B72-988A-2E4C-A0D2-16B454AED342}"/>
                      </a:ext>
                    </a:extLst>
                  </p:cNvPr>
                  <p:cNvSpPr>
                    <a:spLocks noRot="1" noChangeAspect="1" noMove="1" noResize="1" noEditPoints="1" noAdjustHandles="1" noChangeArrowheads="1" noChangeShapeType="1" noTextEdit="1"/>
                  </p:cNvSpPr>
                  <p:nvPr/>
                </p:nvSpPr>
                <p:spPr>
                  <a:xfrm>
                    <a:off x="3865924" y="3140685"/>
                    <a:ext cx="1620000" cy="1620000"/>
                  </a:xfrm>
                  <a:prstGeom prst="rect">
                    <a:avLst/>
                  </a:prstGeom>
                  <a:blipFill>
                    <a:blip r:embed="rId4"/>
                    <a:stretch>
                      <a:fillRect/>
                    </a:stretch>
                  </a:blipFill>
                  <a:ln w="25400">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6CB183FF-717B-184E-9D63-A758C48DFCF9}"/>
                      </a:ext>
                    </a:extLst>
                  </p:cNvPr>
                  <p:cNvSpPr>
                    <a:spLocks noChangeAspect="1"/>
                  </p:cNvSpPr>
                  <p:nvPr/>
                </p:nvSpPr>
                <p:spPr>
                  <a:xfrm>
                    <a:off x="6493187" y="3140685"/>
                    <a:ext cx="1620000" cy="16200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Microsoft YaHei" panose="020B0503020204020204" pitchFamily="34" charset="-122"/>
                        <a:ea typeface="Microsoft YaHei" panose="020B0503020204020204" pitchFamily="34" charset="-122"/>
                      </a:rPr>
                      <a:t>H/P</a:t>
                    </a:r>
                    <a14:m>
                      <m:oMath xmlns:m="http://schemas.openxmlformats.org/officeDocument/2006/math">
                        <m:r>
                          <a:rPr kumimoji="1" lang="en-US" altLang="zh-CN" i="1">
                            <a:solidFill>
                              <a:schemeClr val="tx1"/>
                            </a:solidFill>
                            <a:latin typeface="Cambria Math" panose="02040503050406030204" pitchFamily="18" charset="0"/>
                            <a:ea typeface="Cambria Math" panose="02040503050406030204" pitchFamily="18" charset="0"/>
                          </a:rPr>
                          <m:t>×</m:t>
                        </m:r>
                      </m:oMath>
                    </a14:m>
                    <a:r>
                      <a:rPr kumimoji="1" lang="en-US" altLang="zh-CN" dirty="0">
                        <a:solidFill>
                          <a:schemeClr val="tx1"/>
                        </a:solidFill>
                        <a:latin typeface="Microsoft YaHei" panose="020B0503020204020204" pitchFamily="34" charset="-122"/>
                        <a:ea typeface="Microsoft YaHei" panose="020B0503020204020204" pitchFamily="34" charset="-122"/>
                      </a:rPr>
                      <a:t>W/P</a:t>
                    </a:r>
                    <a14:m>
                      <m:oMath xmlns:m="http://schemas.openxmlformats.org/officeDocument/2006/math">
                        <m:r>
                          <a:rPr kumimoji="1" lang="en-US" altLang="zh-CN" i="1">
                            <a:solidFill>
                              <a:schemeClr val="tx1"/>
                            </a:solidFill>
                            <a:latin typeface="Cambria Math" panose="02040503050406030204" pitchFamily="18" charset="0"/>
                            <a:ea typeface="Cambria Math" panose="02040503050406030204" pitchFamily="18" charset="0"/>
                          </a:rPr>
                          <m:t>×</m:t>
                        </m:r>
                      </m:oMath>
                    </a14:m>
                    <a:endParaRPr kumimoji="1" lang="en-US" altLang="zh-CN" dirty="0">
                      <a:solidFill>
                        <a:schemeClr val="tx1"/>
                      </a:solidFill>
                      <a:latin typeface="Microsoft YaHei" panose="020B0503020204020204" pitchFamily="34" charset="-122"/>
                      <a:ea typeface="Microsoft YaHei" panose="020B0503020204020204" pitchFamily="34" charset="-122"/>
                    </a:endParaRPr>
                  </a:p>
                  <a:p>
                    <a:pPr algn="ctr"/>
                    <a:r>
                      <a:rPr kumimoji="1" lang="en-US" altLang="zh-CN" dirty="0">
                        <a:solidFill>
                          <a:schemeClr val="tx1"/>
                        </a:solidFill>
                        <a:latin typeface="Microsoft YaHei" panose="020B0503020204020204" pitchFamily="34" charset="-122"/>
                        <a:ea typeface="Microsoft YaHei" panose="020B0503020204020204" pitchFamily="34" charset="-122"/>
                      </a:rPr>
                      <a:t>C'</a:t>
                    </a:r>
                    <a:endParaRPr kumimoji="1" lang="zh-CN" altLang="en-US" baseline="-25000" dirty="0">
                      <a:solidFill>
                        <a:schemeClr val="tx1"/>
                      </a:solidFill>
                      <a:latin typeface="Microsoft YaHei" panose="020B0503020204020204" pitchFamily="34" charset="-122"/>
                      <a:ea typeface="Microsoft YaHei" panose="020B0503020204020204" pitchFamily="34" charset="-122"/>
                    </a:endParaRPr>
                  </a:p>
                </p:txBody>
              </p:sp>
            </mc:Choice>
            <mc:Fallback xmlns="">
              <p:sp>
                <p:nvSpPr>
                  <p:cNvPr id="9" name="矩形 8">
                    <a:extLst>
                      <a:ext uri="{FF2B5EF4-FFF2-40B4-BE49-F238E27FC236}">
                        <a16:creationId xmlns:a16="http://schemas.microsoft.com/office/drawing/2014/main" id="{6CB183FF-717B-184E-9D63-A758C48DFCF9}"/>
                      </a:ext>
                    </a:extLst>
                  </p:cNvPr>
                  <p:cNvSpPr>
                    <a:spLocks noRot="1" noChangeAspect="1" noMove="1" noResize="1" noEditPoints="1" noAdjustHandles="1" noChangeArrowheads="1" noChangeShapeType="1" noTextEdit="1"/>
                  </p:cNvSpPr>
                  <p:nvPr/>
                </p:nvSpPr>
                <p:spPr>
                  <a:xfrm>
                    <a:off x="6493187" y="3140685"/>
                    <a:ext cx="1620000" cy="1620000"/>
                  </a:xfrm>
                  <a:prstGeom prst="rect">
                    <a:avLst/>
                  </a:prstGeom>
                  <a:blipFill>
                    <a:blip r:embed="rId5"/>
                    <a:stretch>
                      <a:fillRect/>
                    </a:stretch>
                  </a:blipFill>
                  <a:ln w="25400">
                    <a:solidFill>
                      <a:schemeClr val="tx1"/>
                    </a:solidFill>
                  </a:ln>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DCB5934E-E630-C346-8B78-7B41D65EE8ED}"/>
                  </a:ext>
                </a:extLst>
              </p:cNvPr>
              <p:cNvSpPr>
                <a:spLocks noChangeAspect="1"/>
              </p:cNvSpPr>
              <p:nvPr/>
            </p:nvSpPr>
            <p:spPr>
              <a:xfrm>
                <a:off x="9120450" y="3140685"/>
                <a:ext cx="1620000" cy="16200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Microsoft YaHei" panose="020B0503020204020204" pitchFamily="34" charset="-122"/>
                    <a:ea typeface="Microsoft YaHei" panose="020B0503020204020204" pitchFamily="34" charset="-122"/>
                  </a:rPr>
                  <a:t>Transformer Encoder</a:t>
                </a:r>
                <a:endParaRPr kumimoji="1" lang="zh-CN" altLang="en-US" dirty="0">
                  <a:solidFill>
                    <a:schemeClr val="tx1"/>
                  </a:solidFill>
                  <a:latin typeface="Microsoft YaHei" panose="020B0503020204020204" pitchFamily="34" charset="-122"/>
                  <a:ea typeface="Microsoft YaHei" panose="020B0503020204020204" pitchFamily="34" charset="-122"/>
                </a:endParaRPr>
              </a:p>
            </p:txBody>
          </p:sp>
          <p:cxnSp>
            <p:nvCxnSpPr>
              <p:cNvPr id="13" name="直线箭头连接符 11">
                <a:extLst>
                  <a:ext uri="{FF2B5EF4-FFF2-40B4-BE49-F238E27FC236}">
                    <a16:creationId xmlns:a16="http://schemas.microsoft.com/office/drawing/2014/main" id="{38611E90-AC9C-8147-AD90-51C74820A341}"/>
                  </a:ext>
                </a:extLst>
              </p:cNvPr>
              <p:cNvCxnSpPr>
                <a:cxnSpLocks/>
              </p:cNvCxnSpPr>
              <p:nvPr/>
            </p:nvCxnSpPr>
            <p:spPr>
              <a:xfrm>
                <a:off x="2858661" y="3950685"/>
                <a:ext cx="100726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线箭头连接符 13">
                <a:extLst>
                  <a:ext uri="{FF2B5EF4-FFF2-40B4-BE49-F238E27FC236}">
                    <a16:creationId xmlns:a16="http://schemas.microsoft.com/office/drawing/2014/main" id="{FC04F4EB-98DC-0A4A-8D50-D04425030734}"/>
                  </a:ext>
                </a:extLst>
              </p:cNvPr>
              <p:cNvCxnSpPr>
                <a:cxnSpLocks/>
              </p:cNvCxnSpPr>
              <p:nvPr/>
            </p:nvCxnSpPr>
            <p:spPr>
              <a:xfrm>
                <a:off x="5485924" y="3950685"/>
                <a:ext cx="100726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线箭头连接符 16">
                <a:extLst>
                  <a:ext uri="{FF2B5EF4-FFF2-40B4-BE49-F238E27FC236}">
                    <a16:creationId xmlns:a16="http://schemas.microsoft.com/office/drawing/2014/main" id="{0CDEDDC3-4998-8A48-81CE-2E67CC1B7B75}"/>
                  </a:ext>
                </a:extLst>
              </p:cNvPr>
              <p:cNvCxnSpPr>
                <a:cxnSpLocks/>
                <a:stCxn id="11" idx="3"/>
                <a:endCxn id="12" idx="1"/>
              </p:cNvCxnSpPr>
              <p:nvPr/>
            </p:nvCxnSpPr>
            <p:spPr>
              <a:xfrm>
                <a:off x="8113187" y="3950685"/>
                <a:ext cx="100726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094FA1F4-06CD-1644-8FE8-3BD572542FC2}"/>
                  </a:ext>
                </a:extLst>
              </p:cNvPr>
              <p:cNvSpPr txBox="1"/>
              <p:nvPr/>
            </p:nvSpPr>
            <p:spPr>
              <a:xfrm>
                <a:off x="2920505" y="3581353"/>
                <a:ext cx="883575" cy="369332"/>
              </a:xfrm>
              <a:prstGeom prst="rect">
                <a:avLst/>
              </a:prstGeom>
              <a:noFill/>
            </p:spPr>
            <p:txBody>
              <a:bodyPr wrap="none" rtlCol="0">
                <a:spAutoFit/>
              </a:bodyPr>
              <a:lstStyle/>
              <a:p>
                <a:r>
                  <a:rPr kumimoji="1" lang="en-US" altLang="zh-CN" dirty="0">
                    <a:latin typeface="Microsoft YaHei" panose="020B0503020204020204" pitchFamily="34" charset="-122"/>
                    <a:ea typeface="Microsoft YaHei" panose="020B0503020204020204" pitchFamily="34" charset="-122"/>
                  </a:rPr>
                  <a:t>Divide</a:t>
                </a:r>
                <a:endParaRPr kumimoji="1" lang="zh-CN" altLang="en-US" dirty="0">
                  <a:latin typeface="Microsoft YaHei" panose="020B0503020204020204" pitchFamily="34" charset="-122"/>
                  <a:ea typeface="Microsoft YaHei" panose="020B0503020204020204" pitchFamily="34" charset="-122"/>
                </a:endParaRPr>
              </a:p>
            </p:txBody>
          </p:sp>
          <p:sp>
            <p:nvSpPr>
              <p:cNvPr id="18" name="文本框 17">
                <a:extLst>
                  <a:ext uri="{FF2B5EF4-FFF2-40B4-BE49-F238E27FC236}">
                    <a16:creationId xmlns:a16="http://schemas.microsoft.com/office/drawing/2014/main" id="{AB2A48DB-4C5D-E941-A47F-67A825D3A8FB}"/>
                  </a:ext>
                </a:extLst>
              </p:cNvPr>
              <p:cNvSpPr txBox="1"/>
              <p:nvPr/>
            </p:nvSpPr>
            <p:spPr>
              <a:xfrm>
                <a:off x="5758563" y="3581353"/>
                <a:ext cx="461986" cy="369332"/>
              </a:xfrm>
              <a:prstGeom prst="rect">
                <a:avLst/>
              </a:prstGeom>
              <a:noFill/>
            </p:spPr>
            <p:txBody>
              <a:bodyPr wrap="none" rtlCol="0">
                <a:spAutoFit/>
              </a:bodyPr>
              <a:lstStyle/>
              <a:p>
                <a:r>
                  <a:rPr kumimoji="1" lang="en-US" altLang="zh-CN" dirty="0">
                    <a:latin typeface="Microsoft YaHei" panose="020B0503020204020204" pitchFamily="34" charset="-122"/>
                    <a:ea typeface="Microsoft YaHei" panose="020B0503020204020204" pitchFamily="34" charset="-122"/>
                  </a:rPr>
                  <a:t>FC</a:t>
                </a:r>
                <a:endParaRPr kumimoji="1" lang="zh-CN" altLang="en-US" dirty="0">
                  <a:latin typeface="Microsoft YaHei" panose="020B0503020204020204" pitchFamily="34" charset="-122"/>
                  <a:ea typeface="Microsoft YaHei" panose="020B0503020204020204" pitchFamily="34" charset="-122"/>
                </a:endParaRPr>
              </a:p>
            </p:txBody>
          </p:sp>
        </p:grpSp>
        <p:sp>
          <p:nvSpPr>
            <p:cNvPr id="8" name="文本框 7">
              <a:extLst>
                <a:ext uri="{FF2B5EF4-FFF2-40B4-BE49-F238E27FC236}">
                  <a16:creationId xmlns:a16="http://schemas.microsoft.com/office/drawing/2014/main" id="{C76EC72F-ACEC-A14D-B798-6386AB5AE061}"/>
                </a:ext>
              </a:extLst>
            </p:cNvPr>
            <p:cNvSpPr txBox="1"/>
            <p:nvPr/>
          </p:nvSpPr>
          <p:spPr>
            <a:xfrm>
              <a:off x="4686733" y="4929962"/>
              <a:ext cx="4028475" cy="400110"/>
            </a:xfrm>
            <a:prstGeom prst="rect">
              <a:avLst/>
            </a:prstGeom>
            <a:noFill/>
          </p:spPr>
          <p:txBody>
            <a:bodyPr wrap="none" rtlCol="0">
              <a:spAutoFit/>
            </a:bodyPr>
            <a:lstStyle/>
            <a:p>
              <a:r>
                <a:rPr kumimoji="1" lang="en-US" altLang="zh-CN" sz="2000" dirty="0" smtClean="0">
                  <a:latin typeface="Microsoft YaHei" panose="020B0503020204020204" pitchFamily="34" charset="-122"/>
                  <a:ea typeface="Microsoft YaHei" panose="020B0503020204020204" pitchFamily="34" charset="-122"/>
                </a:rPr>
                <a:t>Stage </a:t>
              </a:r>
              <a:r>
                <a:rPr kumimoji="1" lang="en-US" altLang="zh-CN" sz="2000" dirty="0" err="1" smtClean="0">
                  <a:latin typeface="Microsoft YaHei" panose="020B0503020204020204" pitchFamily="34" charset="-122"/>
                  <a:ea typeface="Microsoft YaHei" panose="020B0503020204020204" pitchFamily="34" charset="-122"/>
                </a:rPr>
                <a:t>i</a:t>
              </a:r>
              <a:r>
                <a:rPr kumimoji="1" lang="zh-CN" altLang="en-US" sz="2000" dirty="0" smtClean="0">
                  <a:latin typeface="Microsoft YaHei" panose="020B0503020204020204" pitchFamily="34" charset="-122"/>
                  <a:ea typeface="Microsoft YaHei" panose="020B0503020204020204" pitchFamily="34" charset="-122"/>
                </a:rPr>
                <a:t>进行的</a:t>
              </a:r>
              <a:r>
                <a:rPr kumimoji="1" lang="en-US" altLang="zh-CN" sz="2000" dirty="0">
                  <a:latin typeface="Microsoft YaHei" panose="020B0503020204020204" pitchFamily="34" charset="-122"/>
                  <a:ea typeface="Microsoft YaHei" panose="020B0503020204020204" pitchFamily="34" charset="-122"/>
                </a:rPr>
                <a:t>patch</a:t>
              </a:r>
              <a:r>
                <a:rPr kumimoji="1" lang="zh-CN" altLang="en-US" sz="2000" dirty="0">
                  <a:latin typeface="Microsoft YaHei" panose="020B0503020204020204" pitchFamily="34" charset="-122"/>
                  <a:ea typeface="Microsoft YaHei" panose="020B0503020204020204" pitchFamily="34" charset="-122"/>
                </a:rPr>
                <a:t> </a:t>
              </a:r>
              <a:r>
                <a:rPr kumimoji="1" lang="en-US" altLang="zh-CN" sz="2000" dirty="0">
                  <a:latin typeface="Microsoft YaHei" panose="020B0503020204020204" pitchFamily="34" charset="-122"/>
                  <a:ea typeface="Microsoft YaHei" panose="020B0503020204020204" pitchFamily="34" charset="-122"/>
                </a:rPr>
                <a:t>embedding </a:t>
              </a:r>
              <a:endParaRPr kumimoji="1" lang="zh-CN" altLang="en-US" sz="2000" dirty="0">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456086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605690" y="-70673"/>
            <a:ext cx="4328219" cy="825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smtClean="0">
                <a:ea typeface="华光小标宋_CNKI" panose="02000500000000000000"/>
                <a:cs typeface="+mn-cs"/>
              </a:rPr>
              <a:t>工作一 </a:t>
            </a:r>
            <a:r>
              <a:rPr lang="zh-CN" altLang="en-US" sz="2400" b="1" dirty="0" smtClean="0">
                <a:solidFill>
                  <a:schemeClr val="tx1">
                    <a:lumMod val="50000"/>
                    <a:lumOff val="50000"/>
                  </a:schemeClr>
                </a:solidFill>
                <a:ea typeface="华光小标宋_CNKI" panose="02000500000000000000"/>
                <a:cs typeface="+mn-cs"/>
              </a:rPr>
              <a:t>空间压缩</a:t>
            </a:r>
            <a:r>
              <a:rPr lang="en-US" altLang="zh-CN" sz="2400" b="1" dirty="0" smtClean="0">
                <a:solidFill>
                  <a:schemeClr val="tx1">
                    <a:lumMod val="50000"/>
                    <a:lumOff val="50000"/>
                  </a:schemeClr>
                </a:solidFill>
                <a:ea typeface="华光小标宋_CNKI" panose="02000500000000000000"/>
                <a:cs typeface="+mn-cs"/>
              </a:rPr>
              <a:t>Attention</a:t>
            </a:r>
            <a:endParaRPr lang="zh-CN" alt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9" name="内容占位符 2">
            <a:extLst>
              <a:ext uri="{FF2B5EF4-FFF2-40B4-BE49-F238E27FC236}">
                <a16:creationId xmlns:a16="http://schemas.microsoft.com/office/drawing/2014/main" id="{C2242653-8AEA-C84F-A33B-95062373FD74}"/>
              </a:ext>
            </a:extLst>
          </p:cNvPr>
          <p:cNvSpPr txBox="1">
            <a:spLocks/>
          </p:cNvSpPr>
          <p:nvPr/>
        </p:nvSpPr>
        <p:spPr>
          <a:xfrm>
            <a:off x="444959" y="1521143"/>
            <a:ext cx="10515600" cy="4531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kumimoji="1" lang="en-US" altLang="zh-CN" dirty="0" smtClean="0">
                <a:latin typeface="Microsoft YaHei" panose="020B0503020204020204" pitchFamily="34" charset="-122"/>
                <a:ea typeface="Microsoft YaHei" panose="020B0503020204020204" pitchFamily="34" charset="-122"/>
              </a:rPr>
              <a:t>SRA</a:t>
            </a:r>
          </a:p>
          <a:p>
            <a:pPr marL="457200" indent="-457200">
              <a:buFont typeface="Arial" panose="020B0604020202020204" pitchFamily="34" charset="0"/>
              <a:buChar char="•"/>
            </a:pPr>
            <a:endParaRPr kumimoji="1" lang="en-US" altLang="zh-CN" dirty="0">
              <a:latin typeface="Microsoft YaHei" panose="020B0503020204020204" pitchFamily="34" charset="-122"/>
              <a:ea typeface="Microsoft YaHei" panose="020B0503020204020204" pitchFamily="34" charset="-122"/>
            </a:endParaRPr>
          </a:p>
          <a:p>
            <a:pPr marL="457200" indent="-457200">
              <a:buFont typeface="Arial" panose="020B0604020202020204" pitchFamily="34" charset="0"/>
              <a:buChar char="•"/>
            </a:pPr>
            <a:endParaRPr kumimoji="1" lang="en-US" altLang="zh-CN" dirty="0" smtClean="0">
              <a:latin typeface="Microsoft YaHei" panose="020B0503020204020204" pitchFamily="34" charset="-122"/>
              <a:ea typeface="Microsoft YaHei" panose="020B0503020204020204" pitchFamily="34" charset="-122"/>
            </a:endParaRPr>
          </a:p>
          <a:p>
            <a:endParaRPr kumimoji="1" lang="en-US" altLang="zh-CN" dirty="0" smtClean="0"/>
          </a:p>
          <a:p>
            <a:endParaRPr kumimoji="1" lang="en-US" altLang="zh-CN" dirty="0" smtClean="0"/>
          </a:p>
          <a:p>
            <a:endParaRPr kumimoji="1" lang="en-US" altLang="zh-CN" dirty="0" smtClean="0"/>
          </a:p>
          <a:p>
            <a:endParaRPr kumimoji="1" lang="en-US" altLang="zh-CN" dirty="0" smtClean="0"/>
          </a:p>
          <a:p>
            <a:endParaRPr kumimoji="1" lang="en-US" altLang="zh-CN" dirty="0" smtClean="0"/>
          </a:p>
          <a:p>
            <a:endParaRPr kumimoji="1" lang="en-US" altLang="zh-CN" sz="1600" dirty="0" smtClean="0"/>
          </a:p>
          <a:p>
            <a:r>
              <a:rPr kumimoji="1" lang="zh-CN" altLang="en-US" sz="2000" dirty="0" smtClean="0">
                <a:latin typeface="Microsoft YaHei" panose="020B0503020204020204" pitchFamily="34" charset="-122"/>
                <a:ea typeface="Microsoft YaHei" panose="020B0503020204020204" pitchFamily="34" charset="-122"/>
              </a:rPr>
              <a:t>与原始的</a:t>
            </a:r>
            <a:r>
              <a:rPr kumimoji="1" lang="en-US" altLang="zh-CN" sz="2000" dirty="0" smtClean="0">
                <a:latin typeface="Microsoft YaHei" panose="020B0503020204020204" pitchFamily="34" charset="-122"/>
                <a:ea typeface="Microsoft YaHei" panose="020B0503020204020204" pitchFamily="34" charset="-122"/>
              </a:rPr>
              <a:t>multi-head</a:t>
            </a:r>
            <a:r>
              <a:rPr kumimoji="1" lang="zh-CN" altLang="en-US" sz="2000" dirty="0" smtClean="0">
                <a:latin typeface="Microsoft YaHei" panose="020B0503020204020204" pitchFamily="34" charset="-122"/>
                <a:ea typeface="Microsoft YaHei" panose="020B0503020204020204" pitchFamily="34" charset="-122"/>
              </a:rPr>
              <a:t> </a:t>
            </a:r>
            <a:r>
              <a:rPr kumimoji="1" lang="en-US" altLang="zh-CN" sz="2000" dirty="0" smtClean="0">
                <a:latin typeface="Microsoft YaHei" panose="020B0503020204020204" pitchFamily="34" charset="-122"/>
                <a:ea typeface="Microsoft YaHei" panose="020B0503020204020204" pitchFamily="34" charset="-122"/>
              </a:rPr>
              <a:t>attention</a:t>
            </a:r>
            <a:r>
              <a:rPr kumimoji="1" lang="zh-CN" altLang="en-US" sz="2000" dirty="0" smtClean="0">
                <a:latin typeface="Microsoft YaHei" panose="020B0503020204020204" pitchFamily="34" charset="-122"/>
                <a:ea typeface="Microsoft YaHei" panose="020B0503020204020204" pitchFamily="34" charset="-122"/>
              </a:rPr>
              <a:t>相比</a:t>
            </a:r>
            <a:r>
              <a:rPr kumimoji="1" lang="en-US" altLang="zh-CN" sz="2000" dirty="0" smtClean="0">
                <a:solidFill>
                  <a:schemeClr val="accent6"/>
                </a:solidFill>
                <a:latin typeface="Microsoft YaHei" panose="020B0503020204020204" pitchFamily="34" charset="-122"/>
                <a:ea typeface="Microsoft YaHei" panose="020B0503020204020204" pitchFamily="34" charset="-122"/>
              </a:rPr>
              <a:t>, SRA</a:t>
            </a:r>
            <a:r>
              <a:rPr kumimoji="1" lang="zh-CN" altLang="en-US" sz="2000" dirty="0" smtClean="0">
                <a:solidFill>
                  <a:schemeClr val="accent6"/>
                </a:solidFill>
                <a:latin typeface="Microsoft YaHei" panose="020B0503020204020204" pitchFamily="34" charset="-122"/>
                <a:ea typeface="Microsoft YaHei" panose="020B0503020204020204" pitchFamily="34" charset="-122"/>
              </a:rPr>
              <a:t>的复杂度仅是原来的</a:t>
            </a:r>
            <a:r>
              <a:rPr kumimoji="1" lang="en-US" altLang="zh-CN" sz="2000" dirty="0" smtClean="0">
                <a:solidFill>
                  <a:schemeClr val="accent6"/>
                </a:solidFill>
                <a:latin typeface="Microsoft YaHei" panose="020B0503020204020204" pitchFamily="34" charset="-122"/>
                <a:ea typeface="Microsoft YaHei" panose="020B0503020204020204" pitchFamily="34" charset="-122"/>
              </a:rPr>
              <a:t>1/R</a:t>
            </a:r>
            <a:r>
              <a:rPr kumimoji="1" lang="en-US" altLang="zh-CN" sz="2000" baseline="-25000" dirty="0" smtClean="0">
                <a:solidFill>
                  <a:schemeClr val="accent6"/>
                </a:solidFill>
                <a:latin typeface="Microsoft YaHei" panose="020B0503020204020204" pitchFamily="34" charset="-122"/>
                <a:ea typeface="Microsoft YaHei" panose="020B0503020204020204" pitchFamily="34" charset="-122"/>
              </a:rPr>
              <a:t>i</a:t>
            </a:r>
            <a:r>
              <a:rPr kumimoji="1" lang="en-US" altLang="zh-CN" sz="2000" baseline="30000" dirty="0" smtClean="0">
                <a:solidFill>
                  <a:schemeClr val="accent6"/>
                </a:solidFill>
                <a:latin typeface="Microsoft YaHei" panose="020B0503020204020204" pitchFamily="34" charset="-122"/>
                <a:ea typeface="Microsoft YaHei" panose="020B0503020204020204" pitchFamily="34" charset="-122"/>
              </a:rPr>
              <a:t>2</a:t>
            </a:r>
            <a:r>
              <a:rPr kumimoji="1" lang="en-US" altLang="zh-CN" sz="2000" dirty="0" smtClean="0">
                <a:solidFill>
                  <a:schemeClr val="accent6"/>
                </a:solidFill>
                <a:latin typeface="Microsoft YaHei" panose="020B0503020204020204" pitchFamily="34" charset="-122"/>
                <a:ea typeface="Microsoft YaHei" panose="020B0503020204020204" pitchFamily="34" charset="-122"/>
              </a:rPr>
              <a:t>!</a:t>
            </a:r>
            <a:endParaRPr kumimoji="1" lang="zh-CN" altLang="en-US" sz="2000" dirty="0">
              <a:solidFill>
                <a:schemeClr val="accent6"/>
              </a:solidFill>
              <a:latin typeface="Microsoft YaHei" panose="020B0503020204020204" pitchFamily="34" charset="-122"/>
              <a:ea typeface="Microsoft YaHei" panose="020B0503020204020204" pitchFamily="34" charset="-122"/>
            </a:endParaRPr>
          </a:p>
        </p:txBody>
      </p:sp>
      <p:pic>
        <p:nvPicPr>
          <p:cNvPr id="20" name="图片 19">
            <a:extLst>
              <a:ext uri="{FF2B5EF4-FFF2-40B4-BE49-F238E27FC236}">
                <a16:creationId xmlns:a16="http://schemas.microsoft.com/office/drawing/2014/main" id="{82134403-9E22-7D48-959D-B395D86BA7B0}"/>
              </a:ext>
            </a:extLst>
          </p:cNvPr>
          <p:cNvPicPr>
            <a:picLocks noChangeAspect="1"/>
          </p:cNvPicPr>
          <p:nvPr/>
        </p:nvPicPr>
        <p:blipFill>
          <a:blip r:embed="rId3"/>
          <a:stretch>
            <a:fillRect/>
          </a:stretch>
        </p:blipFill>
        <p:spPr>
          <a:xfrm>
            <a:off x="6205253" y="1685148"/>
            <a:ext cx="5470244" cy="2520000"/>
          </a:xfrm>
          <a:prstGeom prst="rect">
            <a:avLst/>
          </a:prstGeom>
        </p:spPr>
      </p:pic>
      <p:grpSp>
        <p:nvGrpSpPr>
          <p:cNvPr id="21" name="组合 20">
            <a:extLst>
              <a:ext uri="{FF2B5EF4-FFF2-40B4-BE49-F238E27FC236}">
                <a16:creationId xmlns:a16="http://schemas.microsoft.com/office/drawing/2014/main" id="{8FBBEC05-63E4-5641-81DF-B5CC1E24D7A9}"/>
              </a:ext>
            </a:extLst>
          </p:cNvPr>
          <p:cNvGrpSpPr/>
          <p:nvPr/>
        </p:nvGrpSpPr>
        <p:grpSpPr>
          <a:xfrm>
            <a:off x="839057" y="2246618"/>
            <a:ext cx="5406081" cy="2700000"/>
            <a:chOff x="839057" y="2600685"/>
            <a:chExt cx="5406081" cy="2700000"/>
          </a:xfrm>
        </p:grpSpPr>
        <p:pic>
          <p:nvPicPr>
            <p:cNvPr id="22" name="图片 21">
              <a:extLst>
                <a:ext uri="{FF2B5EF4-FFF2-40B4-BE49-F238E27FC236}">
                  <a16:creationId xmlns:a16="http://schemas.microsoft.com/office/drawing/2014/main" id="{C9D93DB4-6073-694F-A4B2-436C115495EB}"/>
                </a:ext>
              </a:extLst>
            </p:cNvPr>
            <p:cNvPicPr>
              <a:picLocks noChangeAspect="1"/>
            </p:cNvPicPr>
            <p:nvPr/>
          </p:nvPicPr>
          <p:blipFill>
            <a:blip r:embed="rId4"/>
            <a:stretch>
              <a:fillRect/>
            </a:stretch>
          </p:blipFill>
          <p:spPr>
            <a:xfrm>
              <a:off x="839057" y="3951471"/>
              <a:ext cx="3861486" cy="378552"/>
            </a:xfrm>
            <a:prstGeom prst="rect">
              <a:avLst/>
            </a:prstGeom>
            <a:ln w="25400">
              <a:solidFill>
                <a:schemeClr val="accent6"/>
              </a:solidFill>
            </a:ln>
          </p:spPr>
        </p:pic>
        <p:grpSp>
          <p:nvGrpSpPr>
            <p:cNvPr id="23" name="组合 22">
              <a:extLst>
                <a:ext uri="{FF2B5EF4-FFF2-40B4-BE49-F238E27FC236}">
                  <a16:creationId xmlns:a16="http://schemas.microsoft.com/office/drawing/2014/main" id="{696DE795-F9D7-0344-A18D-DBF7C7452C97}"/>
                </a:ext>
              </a:extLst>
            </p:cNvPr>
            <p:cNvGrpSpPr/>
            <p:nvPr/>
          </p:nvGrpSpPr>
          <p:grpSpPr>
            <a:xfrm>
              <a:off x="839057" y="2600685"/>
              <a:ext cx="5406081" cy="2700000"/>
              <a:chOff x="933860" y="2600685"/>
              <a:chExt cx="5406081" cy="2700000"/>
            </a:xfrm>
          </p:grpSpPr>
          <p:pic>
            <p:nvPicPr>
              <p:cNvPr id="24" name="图片 23">
                <a:extLst>
                  <a:ext uri="{FF2B5EF4-FFF2-40B4-BE49-F238E27FC236}">
                    <a16:creationId xmlns:a16="http://schemas.microsoft.com/office/drawing/2014/main" id="{F190361D-C0AE-6F48-892C-2D54927512BE}"/>
                  </a:ext>
                </a:extLst>
              </p:cNvPr>
              <p:cNvPicPr>
                <a:picLocks noChangeAspect="1"/>
              </p:cNvPicPr>
              <p:nvPr/>
            </p:nvPicPr>
            <p:blipFill>
              <a:blip r:embed="rId5"/>
              <a:stretch>
                <a:fillRect/>
              </a:stretch>
            </p:blipFill>
            <p:spPr>
              <a:xfrm>
                <a:off x="933860" y="2600685"/>
                <a:ext cx="5088076" cy="469404"/>
              </a:xfrm>
              <a:prstGeom prst="rect">
                <a:avLst/>
              </a:prstGeom>
            </p:spPr>
          </p:pic>
          <p:pic>
            <p:nvPicPr>
              <p:cNvPr id="25" name="图片 24">
                <a:extLst>
                  <a:ext uri="{FF2B5EF4-FFF2-40B4-BE49-F238E27FC236}">
                    <a16:creationId xmlns:a16="http://schemas.microsoft.com/office/drawing/2014/main" id="{23F48807-F9E9-0742-A6FC-077768619DEC}"/>
                  </a:ext>
                </a:extLst>
              </p:cNvPr>
              <p:cNvPicPr>
                <a:picLocks noChangeAspect="1"/>
              </p:cNvPicPr>
              <p:nvPr/>
            </p:nvPicPr>
            <p:blipFill>
              <a:blip r:embed="rId6"/>
              <a:stretch>
                <a:fillRect/>
              </a:stretch>
            </p:blipFill>
            <p:spPr>
              <a:xfrm>
                <a:off x="933860" y="3283649"/>
                <a:ext cx="5406081" cy="454262"/>
              </a:xfrm>
              <a:prstGeom prst="rect">
                <a:avLst/>
              </a:prstGeom>
            </p:spPr>
          </p:pic>
          <p:pic>
            <p:nvPicPr>
              <p:cNvPr id="26" name="图片 25">
                <a:extLst>
                  <a:ext uri="{FF2B5EF4-FFF2-40B4-BE49-F238E27FC236}">
                    <a16:creationId xmlns:a16="http://schemas.microsoft.com/office/drawing/2014/main" id="{3063B170-7560-B14E-B5EB-E0A98DB392B1}"/>
                  </a:ext>
                </a:extLst>
              </p:cNvPr>
              <p:cNvPicPr>
                <a:picLocks noChangeAspect="1"/>
              </p:cNvPicPr>
              <p:nvPr/>
            </p:nvPicPr>
            <p:blipFill>
              <a:blip r:embed="rId7"/>
              <a:stretch>
                <a:fillRect/>
              </a:stretch>
            </p:blipFill>
            <p:spPr>
              <a:xfrm>
                <a:off x="933860" y="4543582"/>
                <a:ext cx="4361208" cy="757103"/>
              </a:xfrm>
              <a:prstGeom prst="rect">
                <a:avLst/>
              </a:prstGeom>
            </p:spPr>
          </p:pic>
        </p:grpSp>
      </p:grpSp>
    </p:spTree>
    <p:extLst>
      <p:ext uri="{BB962C8B-B14F-4D97-AF65-F5344CB8AC3E}">
        <p14:creationId xmlns:p14="http://schemas.microsoft.com/office/powerpoint/2010/main" val="1104693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23203</TotalTime>
  <Words>2640</Words>
  <Application>Microsoft Office PowerPoint</Application>
  <PresentationFormat>宽屏</PresentationFormat>
  <Paragraphs>329</Paragraphs>
  <Slides>34</Slides>
  <Notes>34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34</vt:i4>
      </vt:variant>
    </vt:vector>
  </HeadingPairs>
  <TitlesOfParts>
    <vt:vector size="46" baseType="lpstr">
      <vt:lpstr>等线</vt:lpstr>
      <vt:lpstr>等线 Light</vt:lpstr>
      <vt:lpstr>Lato</vt:lpstr>
      <vt:lpstr>Microsoft YaHei</vt:lpstr>
      <vt:lpstr>华光小标宋_CNKI</vt:lpstr>
      <vt:lpstr>Arial</vt:lpstr>
      <vt:lpstr>Calibri</vt:lpstr>
      <vt:lpstr>Calibri Light</vt:lpstr>
      <vt:lpstr>Cambria Math</vt:lpstr>
      <vt:lpstr>Times</vt:lpstr>
      <vt:lpstr>Times New Roman</vt:lpstr>
      <vt:lpstr>Office Theme</vt:lpstr>
      <vt:lpstr>Pyramid Vision Transformer and its Application 金字塔视觉特征变换网络及其应用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FDP</dc:creator>
  <cp:lastModifiedBy>Dengping Fan</cp:lastModifiedBy>
  <cp:revision>3117</cp:revision>
  <dcterms:created xsi:type="dcterms:W3CDTF">2018-11-21T04:48:40Z</dcterms:created>
  <dcterms:modified xsi:type="dcterms:W3CDTF">2022-01-05T19:53:00Z</dcterms:modified>
</cp:coreProperties>
</file>